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76" r:id="rId6"/>
    <p:sldId id="260" r:id="rId7"/>
    <p:sldId id="262" r:id="rId8"/>
    <p:sldId id="263" r:id="rId9"/>
    <p:sldId id="264" r:id="rId10"/>
    <p:sldId id="265" r:id="rId11"/>
    <p:sldId id="275" r:id="rId12"/>
    <p:sldId id="266" r:id="rId13"/>
    <p:sldId id="267" r:id="rId14"/>
    <p:sldId id="277" r:id="rId15"/>
    <p:sldId id="268" r:id="rId16"/>
    <p:sldId id="278" r:id="rId17"/>
    <p:sldId id="269" r:id="rId18"/>
    <p:sldId id="270" r:id="rId19"/>
    <p:sldId id="271" r:id="rId20"/>
    <p:sldId id="272" r:id="rId21"/>
    <p:sldId id="273" r:id="rId22"/>
  </p:sldIdLst>
  <p:sldSz cx="9144000" cy="6858000" type="screen4x3"/>
  <p:notesSz cx="6797675" cy="9928225"/>
  <p:embeddedFontLst>
    <p:embeddedFont>
      <p:font typeface="Calibri" panose="020F0502020204030204"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Oswald" panose="00000500000000000000" pitchFamily="2" charset="0"/>
      <p:regular r:id="rId36"/>
      <p:bold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7Kls1gorTIfH4Ofbr1KhqkixM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84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84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84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 name="Google Shape;86;p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4" name="Google Shape;164;p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4" name="Google Shape;164;p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521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4" name="Google Shape;174;p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4" name="Google Shape;184;p1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4" name="Google Shape;184;p1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4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4" name="Google Shape;194;p1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4" name="Google Shape;194;p1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394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1" name="Google Shape;201;p1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8" name="Google Shape;208;p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5" name="Google Shape;215;p1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 name="Google Shape;94;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2" name="Google Shape;222;p1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3" name="Google Shape;233;p1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 name="Google Shape;104;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 name="Google Shape;114;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 name="Google Shape;114;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47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 name="Google Shape;125;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1" name="Google Shape;141;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 name="Google Shape;148;p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79450" y="4778375"/>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p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8"/>
          <p:cNvSpPr>
            <a:spLocks noGrp="1"/>
          </p:cNvSpPr>
          <p:nvPr>
            <p:ph type="pic" idx="2"/>
          </p:nvPr>
        </p:nvSpPr>
        <p:spPr>
          <a:xfrm>
            <a:off x="1792288" y="612775"/>
            <a:ext cx="5486400" cy="4114800"/>
          </a:xfrm>
          <a:prstGeom prst="rect">
            <a:avLst/>
          </a:prstGeom>
          <a:noFill/>
          <a:ln>
            <a:noFill/>
          </a:ln>
        </p:spPr>
      </p:sp>
      <p:sp>
        <p:nvSpPr>
          <p:cNvPr id="68" name="Google Shape;68;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ulavirtual.murciaeduca.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sites.google.com/murciaeduca.es/concentr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reyproject.com/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hyperlink" Target="http://www.incibe.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murciaeduca.es/concentr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esmigueldecervantes.com/ense%C3%B1anza-digita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png"/><Relationship Id="rId4" Type="http://schemas.openxmlformats.org/officeDocument/2006/relationships/hyperlink" Target="https://mirador.murciaeduca.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mailto:12345678@alu.murciaeduca.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12345678@alu365.murciaeduca.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ites.google.com/murciaeduca.es/concentra/c%C3%B3mo-puedo-saber-cu%C3%A1l-es-mi-nre?authuser=0" TargetMode="External"/><Relationship Id="rId7"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s://sites.google.com/murciaeduca.es/concentra/c%C3%B3mo-puedo-modificar-mi-contrase%C3%B1a?authuser=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12345678@alu.murciaeduca.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5788" y="2944338"/>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s-ES" sz="8800" dirty="0">
                <a:solidFill>
                  <a:srgbClr val="E36C09"/>
                </a:solidFill>
              </a:rPr>
              <a:t>Bienvenidos/as</a:t>
            </a:r>
            <a:endParaRPr dirty="0"/>
          </a:p>
        </p:txBody>
      </p:sp>
      <p:sp>
        <p:nvSpPr>
          <p:cNvPr id="89" name="Google Shape;89;p1"/>
          <p:cNvSpPr txBox="1"/>
          <p:nvPr/>
        </p:nvSpPr>
        <p:spPr>
          <a:xfrm>
            <a:off x="2574425" y="4414338"/>
            <a:ext cx="4608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0" i="0" u="none" strike="noStrike" cap="none" dirty="0">
                <a:solidFill>
                  <a:srgbClr val="E36C09"/>
                </a:solidFill>
                <a:latin typeface="Calibri"/>
                <a:ea typeface="Calibri"/>
                <a:cs typeface="Calibri"/>
                <a:sym typeface="Calibri"/>
              </a:rPr>
              <a:t>Curso 2023-2024</a:t>
            </a:r>
            <a:endParaRPr dirty="0"/>
          </a:p>
        </p:txBody>
      </p:sp>
      <p:pic>
        <p:nvPicPr>
          <p:cNvPr id="90" name="Google Shape;90;p1"/>
          <p:cNvPicPr preferRelativeResize="0"/>
          <p:nvPr/>
        </p:nvPicPr>
        <p:blipFill>
          <a:blip r:embed="rId3">
            <a:alphaModFix/>
          </a:blip>
          <a:stretch>
            <a:fillRect/>
          </a:stretch>
        </p:blipFill>
        <p:spPr>
          <a:xfrm>
            <a:off x="150825" y="0"/>
            <a:ext cx="8839203" cy="29443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p:nvPr/>
        </p:nvSpPr>
        <p:spPr>
          <a:xfrm>
            <a:off x="333149" y="1173433"/>
            <a:ext cx="8237537" cy="15700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600" b="0" i="0" u="none" strike="noStrike" cap="none" dirty="0">
                <a:solidFill>
                  <a:srgbClr val="E36C09"/>
                </a:solidFill>
                <a:latin typeface="Calibri"/>
                <a:ea typeface="Calibri"/>
                <a:cs typeface="Calibri"/>
                <a:sym typeface="Calibri"/>
              </a:rPr>
              <a:t>Licencias</a:t>
            </a:r>
            <a:endParaRPr dirty="0"/>
          </a:p>
        </p:txBody>
      </p:sp>
      <p:sp>
        <p:nvSpPr>
          <p:cNvPr id="167" name="Google Shape;167;p10"/>
          <p:cNvSpPr txBox="1"/>
          <p:nvPr/>
        </p:nvSpPr>
        <p:spPr>
          <a:xfrm>
            <a:off x="333149" y="2378870"/>
            <a:ext cx="8597900" cy="4247276"/>
          </a:xfrm>
          <a:prstGeom prst="rect">
            <a:avLst/>
          </a:prstGeom>
          <a:noFill/>
          <a:ln>
            <a:noFill/>
          </a:ln>
        </p:spPr>
        <p:txBody>
          <a:bodyPr spcFirstLastPara="1" wrap="square" lIns="91425" tIns="45700" rIns="91425" bIns="45700" anchor="t" anchorCtr="0">
            <a:spAutoFit/>
          </a:bodyPr>
          <a:lstStyle/>
          <a:p>
            <a:pPr marL="857250" marR="0" lvl="0" indent="-857250" algn="l" rtl="0">
              <a:spcBef>
                <a:spcPts val="0"/>
              </a:spcBef>
              <a:spcAft>
                <a:spcPts val="0"/>
              </a:spcAft>
              <a:buClr>
                <a:schemeClr val="dk1"/>
              </a:buClr>
              <a:buSzPts val="3600"/>
              <a:buFont typeface="Courier New"/>
              <a:buChar char="o"/>
            </a:pPr>
            <a:r>
              <a:rPr lang="es-ES" sz="3000" b="0" i="0" u="none" strike="noStrike" cap="none" dirty="0">
                <a:solidFill>
                  <a:schemeClr val="dk1"/>
                </a:solidFill>
                <a:latin typeface="Calibri"/>
                <a:ea typeface="Calibri"/>
                <a:cs typeface="Calibri"/>
                <a:sym typeface="Calibri"/>
              </a:rPr>
              <a:t>Bono libro para toda la ESO</a:t>
            </a:r>
            <a:endParaRPr sz="3000" dirty="0"/>
          </a:p>
          <a:p>
            <a:pPr marL="857250" marR="0" lvl="0" indent="-857250" algn="l" rtl="0">
              <a:spcBef>
                <a:spcPts val="0"/>
              </a:spcBef>
              <a:spcAft>
                <a:spcPts val="0"/>
              </a:spcAft>
              <a:buClr>
                <a:schemeClr val="dk1"/>
              </a:buClr>
              <a:buSzPts val="3600"/>
              <a:buFont typeface="Courier New"/>
              <a:buChar char="o"/>
            </a:pPr>
            <a:r>
              <a:rPr lang="es-ES" sz="3000" b="0" i="0" u="none" strike="noStrike" cap="none" dirty="0">
                <a:solidFill>
                  <a:schemeClr val="dk1"/>
                </a:solidFill>
                <a:latin typeface="Calibri"/>
                <a:ea typeface="Calibri"/>
                <a:cs typeface="Calibri"/>
                <a:sym typeface="Calibri"/>
              </a:rPr>
              <a:t>Instalación las primeras semanas de septiembre. Primeros temas en una intranet.</a:t>
            </a:r>
            <a:endParaRPr sz="3000" dirty="0"/>
          </a:p>
          <a:p>
            <a:pPr marL="857250" marR="0" lvl="0" indent="-857250" algn="l" rtl="0">
              <a:spcBef>
                <a:spcPts val="0"/>
              </a:spcBef>
              <a:spcAft>
                <a:spcPts val="0"/>
              </a:spcAft>
              <a:buClr>
                <a:schemeClr val="dk1"/>
              </a:buClr>
              <a:buSzPts val="3600"/>
              <a:buFont typeface="Courier New"/>
              <a:buChar char="o"/>
            </a:pPr>
            <a:r>
              <a:rPr lang="es-ES" sz="3000" b="0" i="0" u="none" strike="noStrike" cap="none" dirty="0">
                <a:solidFill>
                  <a:schemeClr val="dk1"/>
                </a:solidFill>
                <a:latin typeface="Calibri"/>
                <a:ea typeface="Calibri"/>
                <a:cs typeface="Calibri"/>
                <a:sym typeface="Calibri"/>
              </a:rPr>
              <a:t>INSTRUCCIONES </a:t>
            </a:r>
            <a:r>
              <a:rPr lang="es-ES" sz="3000" dirty="0">
                <a:solidFill>
                  <a:schemeClr val="dk1"/>
                </a:solidFill>
                <a:latin typeface="Calibri"/>
                <a:ea typeface="Calibri"/>
                <a:cs typeface="Calibri"/>
                <a:sym typeface="Calibri"/>
              </a:rPr>
              <a:t>de </a:t>
            </a:r>
            <a:r>
              <a:rPr lang="es-ES" sz="3000" b="0" i="0" u="none" strike="noStrike" cap="none" dirty="0">
                <a:solidFill>
                  <a:schemeClr val="dk1"/>
                </a:solidFill>
                <a:latin typeface="Calibri"/>
                <a:ea typeface="Calibri"/>
                <a:cs typeface="Calibri"/>
                <a:sym typeface="Calibri"/>
              </a:rPr>
              <a:t>instalación de licencias en la web </a:t>
            </a:r>
            <a:r>
              <a:rPr lang="es-ES" sz="3000" b="0" i="0" u="none" strike="noStrike" cap="none" dirty="0" err="1">
                <a:solidFill>
                  <a:schemeClr val="dk1"/>
                </a:solidFill>
                <a:latin typeface="Calibri"/>
                <a:ea typeface="Calibri"/>
                <a:cs typeface="Calibri"/>
                <a:sym typeface="Calibri"/>
              </a:rPr>
              <a:t>MdConcentra</a:t>
            </a:r>
            <a:r>
              <a:rPr lang="es-ES" sz="3000" b="0" i="0" u="none" strike="noStrike" cap="none" dirty="0">
                <a:solidFill>
                  <a:schemeClr val="dk1"/>
                </a:solidFill>
                <a:latin typeface="Calibri"/>
                <a:ea typeface="Calibri"/>
                <a:cs typeface="Calibri"/>
                <a:sym typeface="Calibri"/>
              </a:rPr>
              <a:t>. </a:t>
            </a:r>
          </a:p>
          <a:p>
            <a:pPr marL="857250" marR="0" lvl="0" indent="-857250" algn="l" rtl="0">
              <a:spcBef>
                <a:spcPts val="0"/>
              </a:spcBef>
              <a:spcAft>
                <a:spcPts val="0"/>
              </a:spcAft>
              <a:buClr>
                <a:schemeClr val="dk1"/>
              </a:buClr>
              <a:buSzPts val="3600"/>
              <a:buFont typeface="Courier New"/>
              <a:buChar char="o"/>
            </a:pPr>
            <a:r>
              <a:rPr lang="es-ES" sz="3000" dirty="0">
                <a:solidFill>
                  <a:schemeClr val="dk1"/>
                </a:solidFill>
                <a:latin typeface="Calibri"/>
                <a:cs typeface="Calibri"/>
                <a:sym typeface="Calibri"/>
              </a:rPr>
              <a:t>Se enviará un correo a los padres y a los alumnos con los códigos de las licencias que quedarás bajo su custodia así como las contraseñas de los alumnos a las plataformas.</a:t>
            </a:r>
            <a:endParaRPr sz="3000" dirty="0"/>
          </a:p>
        </p:txBody>
      </p:sp>
      <p:sp>
        <p:nvSpPr>
          <p:cNvPr id="168" name="Google Shape;168;p10"/>
          <p:cNvSpPr txBox="1"/>
          <p:nvPr/>
        </p:nvSpPr>
        <p:spPr>
          <a:xfrm>
            <a:off x="2411413" y="561975"/>
            <a:ext cx="5113337" cy="922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Programa Centros Digitales:</a:t>
            </a:r>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Modalidad Avanzada</a:t>
            </a:r>
            <a:endParaRPr/>
          </a:p>
        </p:txBody>
      </p:sp>
      <p:cxnSp>
        <p:nvCxnSpPr>
          <p:cNvPr id="169" name="Google Shape;169;p10"/>
          <p:cNvCxnSpPr/>
          <p:nvPr/>
        </p:nvCxnSpPr>
        <p:spPr>
          <a:xfrm>
            <a:off x="2517775" y="836613"/>
            <a:ext cx="2879725" cy="0"/>
          </a:xfrm>
          <a:prstGeom prst="straightConnector1">
            <a:avLst/>
          </a:prstGeom>
          <a:noFill/>
          <a:ln w="50800" cap="flat" cmpd="sng">
            <a:solidFill>
              <a:srgbClr val="E36C09"/>
            </a:solidFill>
            <a:prstDash val="solid"/>
            <a:round/>
            <a:headEnd type="none" w="sm" len="sm"/>
            <a:tailEnd type="none" w="sm" len="sm"/>
          </a:ln>
        </p:spPr>
      </p:cxnSp>
      <p:cxnSp>
        <p:nvCxnSpPr>
          <p:cNvPr id="170" name="Google Shape;170;p10"/>
          <p:cNvCxnSpPr/>
          <p:nvPr/>
        </p:nvCxnSpPr>
        <p:spPr>
          <a:xfrm>
            <a:off x="2511425" y="1481138"/>
            <a:ext cx="2886075" cy="0"/>
          </a:xfrm>
          <a:prstGeom prst="straightConnector1">
            <a:avLst/>
          </a:prstGeom>
          <a:noFill/>
          <a:ln w="15875" cap="flat" cmpd="sng">
            <a:solidFill>
              <a:srgbClr val="E36C09"/>
            </a:solidFill>
            <a:prstDash val="solid"/>
            <a:round/>
            <a:headEnd type="none" w="sm" len="sm"/>
            <a:tailEnd type="none" w="sm" len="sm"/>
          </a:ln>
        </p:spPr>
      </p:cxnSp>
      <p:pic>
        <p:nvPicPr>
          <p:cNvPr id="171" name="Google Shape;171;p10"/>
          <p:cNvPicPr preferRelativeResize="0"/>
          <p:nvPr/>
        </p:nvPicPr>
        <p:blipFill>
          <a:blip r:embed="rId3">
            <a:alphaModFix/>
          </a:blip>
          <a:stretch>
            <a:fillRect/>
          </a:stretch>
        </p:blipFill>
        <p:spPr>
          <a:xfrm>
            <a:off x="676100" y="561975"/>
            <a:ext cx="1163681" cy="11795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p:nvPr/>
        </p:nvSpPr>
        <p:spPr>
          <a:xfrm>
            <a:off x="3216308" y="688977"/>
            <a:ext cx="8237537"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7200" b="0" i="0" u="none" strike="noStrike" cap="none" dirty="0">
                <a:solidFill>
                  <a:srgbClr val="E36C09"/>
                </a:solidFill>
                <a:latin typeface="Calibri"/>
                <a:ea typeface="Calibri"/>
                <a:cs typeface="Calibri"/>
                <a:sym typeface="Calibri"/>
              </a:rPr>
              <a:t>Licencias</a:t>
            </a:r>
            <a:endParaRPr sz="1050" dirty="0"/>
          </a:p>
        </p:txBody>
      </p:sp>
      <p:sp>
        <p:nvSpPr>
          <p:cNvPr id="167" name="Google Shape;167;p10"/>
          <p:cNvSpPr txBox="1"/>
          <p:nvPr/>
        </p:nvSpPr>
        <p:spPr>
          <a:xfrm>
            <a:off x="426456" y="1889124"/>
            <a:ext cx="8597900" cy="4616608"/>
          </a:xfrm>
          <a:prstGeom prst="rect">
            <a:avLst/>
          </a:prstGeom>
          <a:noFill/>
          <a:ln>
            <a:noFill/>
          </a:ln>
        </p:spPr>
        <p:txBody>
          <a:bodyPr spcFirstLastPara="1" wrap="square" lIns="91425" tIns="45700" rIns="91425" bIns="45700" anchor="t" anchorCtr="0">
            <a:spAutoFit/>
          </a:bodyPr>
          <a:lstStyle/>
          <a:p>
            <a:pPr>
              <a:buClr>
                <a:schemeClr val="dk1"/>
              </a:buClr>
              <a:buSzPts val="3600"/>
            </a:pPr>
            <a:r>
              <a:rPr lang="es-ES" sz="2800" dirty="0">
                <a:solidFill>
                  <a:srgbClr val="212121"/>
                </a:solidFill>
                <a:effectLst/>
                <a:latin typeface="Arial MT"/>
                <a:ea typeface="Calibri" panose="020F0502020204030204" pitchFamily="34" charset="0"/>
              </a:rPr>
              <a:t>En 1º de la ESO. </a:t>
            </a:r>
          </a:p>
          <a:p>
            <a:pPr>
              <a:buClr>
                <a:schemeClr val="dk1"/>
              </a:buClr>
              <a:buSzPts val="3600"/>
            </a:pPr>
            <a:r>
              <a:rPr lang="es-ES" sz="2800" dirty="0">
                <a:solidFill>
                  <a:srgbClr val="212121"/>
                </a:solidFill>
                <a:effectLst/>
                <a:latin typeface="Arial MT"/>
                <a:ea typeface="Calibri" panose="020F0502020204030204" pitchFamily="34" charset="0"/>
              </a:rPr>
              <a:t>Todos </a:t>
            </a:r>
            <a:r>
              <a:rPr lang="es-ES" sz="2800" b="1" dirty="0">
                <a:solidFill>
                  <a:srgbClr val="212121"/>
                </a:solidFill>
                <a:effectLst/>
                <a:latin typeface="Arial MT"/>
                <a:ea typeface="Calibri" panose="020F0502020204030204" pitchFamily="34" charset="0"/>
              </a:rPr>
              <a:t>los alumnos</a:t>
            </a:r>
            <a:r>
              <a:rPr lang="es-ES" sz="2800" b="1" spc="5" dirty="0">
                <a:solidFill>
                  <a:srgbClr val="212121"/>
                </a:solidFill>
                <a:effectLst/>
                <a:latin typeface="Arial MT"/>
                <a:ea typeface="Calibri" panose="020F0502020204030204" pitchFamily="34" charset="0"/>
              </a:rPr>
              <a:t> </a:t>
            </a:r>
            <a:r>
              <a:rPr lang="es-ES" sz="2800" b="1" dirty="0">
                <a:solidFill>
                  <a:srgbClr val="212121"/>
                </a:solidFill>
                <a:effectLst/>
                <a:latin typeface="Arial MT"/>
                <a:ea typeface="Calibri" panose="020F0502020204030204" pitchFamily="34" charset="0"/>
              </a:rPr>
              <a:t>bilingües </a:t>
            </a:r>
            <a:r>
              <a:rPr lang="es-ES" sz="2800" dirty="0">
                <a:solidFill>
                  <a:srgbClr val="212121"/>
                </a:solidFill>
                <a:effectLst/>
                <a:latin typeface="Arial MT"/>
                <a:ea typeface="Calibri" panose="020F0502020204030204" pitchFamily="34" charset="0"/>
              </a:rPr>
              <a:t>tienen que comprar</a:t>
            </a:r>
            <a:r>
              <a:rPr lang="es-ES" sz="2800" spc="5"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obligatoriamente los cuadernillos de</a:t>
            </a:r>
            <a:r>
              <a:rPr lang="es-ES" sz="2800" spc="5"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inglés en </a:t>
            </a:r>
            <a:r>
              <a:rPr lang="es-ES" sz="2800" dirty="0">
                <a:solidFill>
                  <a:srgbClr val="212121"/>
                </a:solidFill>
                <a:effectLst/>
                <a:highlight>
                  <a:srgbClr val="FFFF00"/>
                </a:highlight>
                <a:latin typeface="Arial MT"/>
                <a:ea typeface="Calibri" panose="020F0502020204030204" pitchFamily="34" charset="0"/>
              </a:rPr>
              <a:t>formato papel </a:t>
            </a:r>
            <a:r>
              <a:rPr lang="es-ES" sz="2800" dirty="0">
                <a:solidFill>
                  <a:srgbClr val="212121"/>
                </a:solidFill>
                <a:effectLst/>
                <a:latin typeface="Arial MT"/>
                <a:ea typeface="Calibri" panose="020F0502020204030204" pitchFamily="34" charset="0"/>
              </a:rPr>
              <a:t>y</a:t>
            </a:r>
            <a:r>
              <a:rPr lang="es-ES" sz="2800" spc="5"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NO</a:t>
            </a:r>
            <a:r>
              <a:rPr lang="es-ES" sz="2800" spc="-30"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entra</a:t>
            </a:r>
            <a:r>
              <a:rPr lang="es-ES" sz="2800" spc="-20"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en</a:t>
            </a:r>
            <a:r>
              <a:rPr lang="es-ES" sz="2800" spc="-15"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el</a:t>
            </a:r>
            <a:r>
              <a:rPr lang="es-ES" sz="2800" spc="-20"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bono</a:t>
            </a:r>
            <a:r>
              <a:rPr lang="es-ES" sz="2800" spc="-25"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CHEQUE</a:t>
            </a:r>
            <a:r>
              <a:rPr lang="es-ES" sz="2800" spc="-15"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LIBRO.</a:t>
            </a:r>
          </a:p>
          <a:p>
            <a:pPr>
              <a:buClr>
                <a:schemeClr val="dk1"/>
              </a:buClr>
              <a:buSzPts val="3600"/>
            </a:pPr>
            <a:r>
              <a:rPr lang="es-ES" sz="2800" spc="-985"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Por</a:t>
            </a:r>
            <a:r>
              <a:rPr lang="es-ES" sz="2800" spc="-30"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lo</a:t>
            </a:r>
            <a:r>
              <a:rPr lang="es-ES" sz="2800" spc="-20"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que</a:t>
            </a:r>
            <a:r>
              <a:rPr lang="es-ES" sz="2800" spc="-15"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hay</a:t>
            </a:r>
            <a:r>
              <a:rPr lang="es-ES" sz="2800" spc="-25"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que</a:t>
            </a:r>
            <a:r>
              <a:rPr lang="es-ES" sz="2800" spc="-20"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comprarlo</a:t>
            </a:r>
            <a:r>
              <a:rPr lang="es-ES" sz="2800" spc="-15" dirty="0">
                <a:solidFill>
                  <a:srgbClr val="212121"/>
                </a:solidFill>
                <a:effectLst/>
                <a:latin typeface="Arial MT"/>
                <a:ea typeface="Calibri" panose="020F0502020204030204" pitchFamily="34" charset="0"/>
              </a:rPr>
              <a:t> </a:t>
            </a:r>
            <a:r>
              <a:rPr lang="es-ES" sz="2800" dirty="0">
                <a:solidFill>
                  <a:srgbClr val="212121"/>
                </a:solidFill>
                <a:effectLst/>
                <a:latin typeface="Arial MT"/>
                <a:ea typeface="Calibri" panose="020F0502020204030204" pitchFamily="34" charset="0"/>
              </a:rPr>
              <a:t>aparte. </a:t>
            </a:r>
            <a:r>
              <a:rPr lang="es-ES" sz="2800" dirty="0" err="1">
                <a:solidFill>
                  <a:srgbClr val="212121"/>
                </a:solidFill>
                <a:effectLst/>
                <a:highlight>
                  <a:srgbClr val="FFFF00"/>
                </a:highlight>
                <a:latin typeface="Arial MT"/>
                <a:ea typeface="Calibri" panose="020F0502020204030204" pitchFamily="34" charset="0"/>
              </a:rPr>
              <a:t>Workbook</a:t>
            </a:r>
            <a:r>
              <a:rPr lang="es-ES" sz="2800" dirty="0">
                <a:solidFill>
                  <a:srgbClr val="212121"/>
                </a:solidFill>
                <a:effectLst/>
                <a:highlight>
                  <a:srgbClr val="FFFF00"/>
                </a:highlight>
                <a:latin typeface="Arial MT"/>
                <a:ea typeface="Calibri" panose="020F0502020204030204" pitchFamily="34" charset="0"/>
              </a:rPr>
              <a:t>.</a:t>
            </a:r>
            <a:r>
              <a:rPr lang="es-ES" sz="2800" dirty="0">
                <a:solidFill>
                  <a:srgbClr val="212121"/>
                </a:solidFill>
                <a:effectLst/>
                <a:latin typeface="Arial MT"/>
                <a:ea typeface="Calibri" panose="020F0502020204030204" pitchFamily="34" charset="0"/>
              </a:rPr>
              <a:t> </a:t>
            </a:r>
          </a:p>
          <a:p>
            <a:pPr>
              <a:buClr>
                <a:schemeClr val="dk1"/>
              </a:buClr>
              <a:buSzPts val="3600"/>
            </a:pPr>
            <a:r>
              <a:rPr lang="es-ES" sz="2800" dirty="0">
                <a:solidFill>
                  <a:srgbClr val="212121"/>
                </a:solidFill>
                <a:effectLst/>
                <a:latin typeface="Arial MT"/>
                <a:ea typeface="Calibri" panose="020F0502020204030204" pitchFamily="34" charset="0"/>
              </a:rPr>
              <a:t>Deben comprar la versión en papel. </a:t>
            </a:r>
            <a:r>
              <a:rPr lang="es-ES" sz="2800" dirty="0">
                <a:solidFill>
                  <a:srgbClr val="212121"/>
                </a:solidFill>
                <a:latin typeface="Arial MT"/>
                <a:ea typeface="Calibri" panose="020F0502020204030204" pitchFamily="34" charset="0"/>
              </a:rPr>
              <a:t>ISBN </a:t>
            </a:r>
            <a:r>
              <a:rPr lang="es-ES" sz="2800" dirty="0">
                <a:solidFill>
                  <a:srgbClr val="212121"/>
                </a:solidFill>
                <a:effectLst/>
                <a:latin typeface="Arial MT"/>
                <a:ea typeface="Calibri" panose="020F0502020204030204" pitchFamily="34" charset="0"/>
              </a:rPr>
              <a:t>9780194999496  </a:t>
            </a:r>
          </a:p>
          <a:p>
            <a:pPr>
              <a:buClr>
                <a:schemeClr val="dk1"/>
              </a:buClr>
              <a:buSzPts val="3600"/>
            </a:pPr>
            <a:r>
              <a:rPr lang="es-ES" sz="2800" dirty="0">
                <a:solidFill>
                  <a:srgbClr val="212121"/>
                </a:solidFill>
                <a:effectLst/>
                <a:latin typeface="Arial MT"/>
                <a:ea typeface="Calibri" panose="020F0502020204030204" pitchFamily="34" charset="0"/>
              </a:rPr>
              <a:t>Los </a:t>
            </a:r>
            <a:r>
              <a:rPr lang="es-ES" sz="2800" b="1" dirty="0">
                <a:solidFill>
                  <a:srgbClr val="212121"/>
                </a:solidFill>
                <a:effectLst/>
                <a:latin typeface="Arial MT"/>
                <a:ea typeface="Calibri" panose="020F0502020204030204" pitchFamily="34" charset="0"/>
              </a:rPr>
              <a:t>alumnos no bilingües </a:t>
            </a:r>
            <a:r>
              <a:rPr lang="es-ES" sz="2800" b="1" dirty="0">
                <a:solidFill>
                  <a:srgbClr val="212121"/>
                </a:solidFill>
                <a:effectLst/>
                <a:highlight>
                  <a:srgbClr val="FFFF00"/>
                </a:highlight>
                <a:latin typeface="Arial MT"/>
                <a:ea typeface="Calibri" panose="020F0502020204030204" pitchFamily="34" charset="0"/>
              </a:rPr>
              <a:t>no</a:t>
            </a:r>
            <a:r>
              <a:rPr lang="es-ES" sz="2800" dirty="0">
                <a:solidFill>
                  <a:srgbClr val="212121"/>
                </a:solidFill>
                <a:effectLst/>
                <a:latin typeface="Arial MT"/>
                <a:ea typeface="Calibri" panose="020F0502020204030204" pitchFamily="34" charset="0"/>
              </a:rPr>
              <a:t> deben </a:t>
            </a:r>
            <a:r>
              <a:rPr lang="es-ES" sz="2800" dirty="0">
                <a:solidFill>
                  <a:srgbClr val="212121"/>
                </a:solidFill>
                <a:effectLst/>
                <a:highlight>
                  <a:srgbClr val="FFFF00"/>
                </a:highlight>
                <a:latin typeface="Arial MT"/>
                <a:ea typeface="Calibri" panose="020F0502020204030204" pitchFamily="34" charset="0"/>
              </a:rPr>
              <a:t>comprar </a:t>
            </a:r>
            <a:r>
              <a:rPr lang="es-ES" sz="2800" dirty="0" err="1">
                <a:solidFill>
                  <a:srgbClr val="212121"/>
                </a:solidFill>
                <a:effectLst/>
                <a:latin typeface="Arial MT"/>
                <a:ea typeface="Calibri" panose="020F0502020204030204" pitchFamily="34" charset="0"/>
              </a:rPr>
              <a:t>Workbook</a:t>
            </a:r>
            <a:r>
              <a:rPr lang="es-ES" sz="2800" dirty="0">
                <a:solidFill>
                  <a:srgbClr val="212121"/>
                </a:solidFill>
                <a:effectLst/>
                <a:latin typeface="Arial MT"/>
                <a:ea typeface="Calibri" panose="020F0502020204030204" pitchFamily="34" charset="0"/>
              </a:rPr>
              <a:t>. </a:t>
            </a:r>
            <a:endParaRPr lang="es-ES" sz="2800" dirty="0">
              <a:effectLst/>
              <a:latin typeface="Calibri" panose="020F0502020204030204" pitchFamily="34" charset="0"/>
              <a:ea typeface="Calibri" panose="020F0502020204030204" pitchFamily="34" charset="0"/>
            </a:endParaRPr>
          </a:p>
          <a:p>
            <a:pPr marR="0" lvl="0" algn="l" rtl="0">
              <a:spcBef>
                <a:spcPts val="0"/>
              </a:spcBef>
              <a:spcAft>
                <a:spcPts val="0"/>
              </a:spcAft>
              <a:buClr>
                <a:schemeClr val="dk1"/>
              </a:buClr>
              <a:buSzPts val="3600"/>
            </a:pPr>
            <a:endParaRPr dirty="0"/>
          </a:p>
        </p:txBody>
      </p:sp>
      <p:sp>
        <p:nvSpPr>
          <p:cNvPr id="168" name="Google Shape;168;p10"/>
          <p:cNvSpPr txBox="1"/>
          <p:nvPr/>
        </p:nvSpPr>
        <p:spPr>
          <a:xfrm>
            <a:off x="2538314" y="530364"/>
            <a:ext cx="5113337" cy="922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s-ES" sz="1800" b="0" i="0" u="none" strike="noStrike" cap="none" dirty="0">
                <a:solidFill>
                  <a:schemeClr val="dk1"/>
                </a:solidFill>
                <a:latin typeface="Arial"/>
                <a:ea typeface="Arial"/>
                <a:cs typeface="Arial"/>
                <a:sym typeface="Arial"/>
              </a:rPr>
              <a:t>Programa Centros Digitales:</a:t>
            </a:r>
            <a:endParaRPr dirty="0"/>
          </a:p>
          <a:p>
            <a:pPr marL="0" marR="0" lvl="0" indent="0" algn="l" rtl="0">
              <a:spcBef>
                <a:spcPts val="0"/>
              </a:spcBef>
              <a:spcAft>
                <a:spcPts val="0"/>
              </a:spcAft>
              <a:buClr>
                <a:schemeClr val="dk1"/>
              </a:buClr>
              <a:buSzPts val="1800"/>
              <a:buFont typeface="Arial"/>
              <a:buNone/>
            </a:pPr>
            <a:r>
              <a:rPr lang="es-ES" sz="1800" b="0" i="0" u="none" strike="noStrike" cap="none" dirty="0">
                <a:solidFill>
                  <a:schemeClr val="dk1"/>
                </a:solidFill>
                <a:latin typeface="Arial"/>
                <a:ea typeface="Arial"/>
                <a:cs typeface="Arial"/>
                <a:sym typeface="Arial"/>
              </a:rPr>
              <a:t>Modalidad Avanzada</a:t>
            </a:r>
            <a:endParaRPr dirty="0"/>
          </a:p>
        </p:txBody>
      </p:sp>
      <p:cxnSp>
        <p:nvCxnSpPr>
          <p:cNvPr id="169" name="Google Shape;169;p10"/>
          <p:cNvCxnSpPr/>
          <p:nvPr/>
        </p:nvCxnSpPr>
        <p:spPr>
          <a:xfrm>
            <a:off x="2517775" y="836613"/>
            <a:ext cx="2879725" cy="0"/>
          </a:xfrm>
          <a:prstGeom prst="straightConnector1">
            <a:avLst/>
          </a:prstGeom>
          <a:noFill/>
          <a:ln w="50800" cap="flat" cmpd="sng">
            <a:solidFill>
              <a:srgbClr val="E36C09"/>
            </a:solidFill>
            <a:prstDash val="solid"/>
            <a:round/>
            <a:headEnd type="none" w="sm" len="sm"/>
            <a:tailEnd type="none" w="sm" len="sm"/>
          </a:ln>
        </p:spPr>
      </p:cxnSp>
      <p:cxnSp>
        <p:nvCxnSpPr>
          <p:cNvPr id="170" name="Google Shape;170;p10"/>
          <p:cNvCxnSpPr/>
          <p:nvPr/>
        </p:nvCxnSpPr>
        <p:spPr>
          <a:xfrm>
            <a:off x="2511425" y="1481138"/>
            <a:ext cx="2886075" cy="0"/>
          </a:xfrm>
          <a:prstGeom prst="straightConnector1">
            <a:avLst/>
          </a:prstGeom>
          <a:noFill/>
          <a:ln w="15875" cap="flat" cmpd="sng">
            <a:solidFill>
              <a:srgbClr val="E36C09"/>
            </a:solidFill>
            <a:prstDash val="solid"/>
            <a:round/>
            <a:headEnd type="none" w="sm" len="sm"/>
            <a:tailEnd type="none" w="sm" len="sm"/>
          </a:ln>
        </p:spPr>
      </p:cxnSp>
      <p:pic>
        <p:nvPicPr>
          <p:cNvPr id="171" name="Google Shape;171;p10"/>
          <p:cNvPicPr preferRelativeResize="0"/>
          <p:nvPr/>
        </p:nvPicPr>
        <p:blipFill>
          <a:blip r:embed="rId3">
            <a:alphaModFix/>
          </a:blip>
          <a:stretch>
            <a:fillRect/>
          </a:stretch>
        </p:blipFill>
        <p:spPr>
          <a:xfrm>
            <a:off x="676100" y="561975"/>
            <a:ext cx="1163681" cy="1179513"/>
          </a:xfrm>
          <a:prstGeom prst="rect">
            <a:avLst/>
          </a:prstGeom>
          <a:noFill/>
          <a:ln>
            <a:noFill/>
          </a:ln>
        </p:spPr>
      </p:pic>
    </p:spTree>
    <p:extLst>
      <p:ext uri="{BB962C8B-B14F-4D97-AF65-F5344CB8AC3E}">
        <p14:creationId xmlns:p14="http://schemas.microsoft.com/office/powerpoint/2010/main" val="83008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p:nvPr/>
        </p:nvSpPr>
        <p:spPr>
          <a:xfrm>
            <a:off x="1194359" y="1398589"/>
            <a:ext cx="8237537" cy="15700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9600" b="0" i="0" u="none" strike="noStrike" cap="none">
                <a:solidFill>
                  <a:srgbClr val="E36C09"/>
                </a:solidFill>
                <a:latin typeface="Calibri"/>
                <a:ea typeface="Calibri"/>
                <a:cs typeface="Calibri"/>
                <a:sym typeface="Calibri"/>
              </a:rPr>
              <a:t>Ordenadores</a:t>
            </a:r>
            <a:endParaRPr/>
          </a:p>
        </p:txBody>
      </p:sp>
      <p:sp>
        <p:nvSpPr>
          <p:cNvPr id="177" name="Google Shape;177;p11"/>
          <p:cNvSpPr txBox="1"/>
          <p:nvPr/>
        </p:nvSpPr>
        <p:spPr>
          <a:xfrm>
            <a:off x="207736" y="2680902"/>
            <a:ext cx="8597900" cy="3785611"/>
          </a:xfrm>
          <a:prstGeom prst="rect">
            <a:avLst/>
          </a:prstGeom>
          <a:noFill/>
          <a:ln>
            <a:noFill/>
          </a:ln>
        </p:spPr>
        <p:txBody>
          <a:bodyPr spcFirstLastPara="1" wrap="square" lIns="91425" tIns="45700" rIns="91425" bIns="45700" anchor="t" anchorCtr="0">
            <a:spAutoFit/>
          </a:bodyPr>
          <a:lstStyle/>
          <a:p>
            <a:pPr marL="857250" marR="0" lvl="0" indent="-857250" algn="l" rtl="0">
              <a:spcBef>
                <a:spcPts val="0"/>
              </a:spcBef>
              <a:spcAft>
                <a:spcPts val="0"/>
              </a:spcAft>
              <a:buClr>
                <a:schemeClr val="dk1"/>
              </a:buClr>
              <a:buSzPts val="5400"/>
              <a:buFont typeface="Courier New"/>
              <a:buChar char="o"/>
            </a:pPr>
            <a:r>
              <a:rPr lang="es-ES" sz="4800" b="0" i="0" u="none" strike="noStrike" cap="none" dirty="0">
                <a:solidFill>
                  <a:schemeClr val="dk1"/>
                </a:solidFill>
                <a:latin typeface="Calibri"/>
                <a:ea typeface="Calibri"/>
                <a:cs typeface="Calibri"/>
                <a:sym typeface="Calibri"/>
              </a:rPr>
              <a:t>El centro dispone </a:t>
            </a:r>
            <a:r>
              <a:rPr lang="es-ES" sz="4800" b="0" i="0" u="none" strike="noStrike" cap="none">
                <a:solidFill>
                  <a:schemeClr val="dk1"/>
                </a:solidFill>
                <a:latin typeface="Calibri"/>
                <a:ea typeface="Calibri"/>
                <a:cs typeface="Calibri"/>
                <a:sym typeface="Calibri"/>
              </a:rPr>
              <a:t>de 4 </a:t>
            </a:r>
            <a:r>
              <a:rPr lang="es-ES" sz="4800" b="0" i="0" u="none" strike="noStrike" cap="none" dirty="0">
                <a:solidFill>
                  <a:schemeClr val="dk1"/>
                </a:solidFill>
                <a:latin typeface="Calibri"/>
                <a:ea typeface="Calibri"/>
                <a:cs typeface="Calibri"/>
                <a:sym typeface="Calibri"/>
              </a:rPr>
              <a:t>ordenadores de repuesto en caso de rotura o incapacidad temporal con préstamo de tres meses com</a:t>
            </a:r>
            <a:r>
              <a:rPr lang="es-ES" sz="4800" dirty="0">
                <a:solidFill>
                  <a:schemeClr val="dk1"/>
                </a:solidFill>
                <a:latin typeface="Calibri"/>
                <a:ea typeface="Calibri"/>
                <a:cs typeface="Calibri"/>
                <a:sym typeface="Calibri"/>
              </a:rPr>
              <a:t>o máximo</a:t>
            </a:r>
            <a:r>
              <a:rPr lang="es-ES" sz="4800" b="0" i="0" u="none" strike="noStrike" cap="none" dirty="0">
                <a:solidFill>
                  <a:schemeClr val="dk1"/>
                </a:solidFill>
                <a:latin typeface="Calibri"/>
                <a:ea typeface="Calibri"/>
                <a:cs typeface="Calibri"/>
                <a:sym typeface="Calibri"/>
              </a:rPr>
              <a:t>.</a:t>
            </a:r>
            <a:endParaRPr sz="1200" dirty="0"/>
          </a:p>
        </p:txBody>
      </p:sp>
      <p:sp>
        <p:nvSpPr>
          <p:cNvPr id="178" name="Google Shape;178;p11"/>
          <p:cNvSpPr txBox="1"/>
          <p:nvPr/>
        </p:nvSpPr>
        <p:spPr>
          <a:xfrm>
            <a:off x="2411413" y="561975"/>
            <a:ext cx="5113337" cy="922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Programa Centros Digitales:</a:t>
            </a:r>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Modalidad Avanzada</a:t>
            </a:r>
            <a:endParaRPr/>
          </a:p>
        </p:txBody>
      </p:sp>
      <p:cxnSp>
        <p:nvCxnSpPr>
          <p:cNvPr id="179" name="Google Shape;179;p11"/>
          <p:cNvCxnSpPr/>
          <p:nvPr/>
        </p:nvCxnSpPr>
        <p:spPr>
          <a:xfrm>
            <a:off x="2517775" y="836613"/>
            <a:ext cx="2879725" cy="0"/>
          </a:xfrm>
          <a:prstGeom prst="straightConnector1">
            <a:avLst/>
          </a:prstGeom>
          <a:noFill/>
          <a:ln w="50800" cap="flat" cmpd="sng">
            <a:solidFill>
              <a:srgbClr val="E36C09"/>
            </a:solidFill>
            <a:prstDash val="solid"/>
            <a:round/>
            <a:headEnd type="none" w="sm" len="sm"/>
            <a:tailEnd type="none" w="sm" len="sm"/>
          </a:ln>
        </p:spPr>
      </p:cxnSp>
      <p:cxnSp>
        <p:nvCxnSpPr>
          <p:cNvPr id="180" name="Google Shape;180;p11"/>
          <p:cNvCxnSpPr/>
          <p:nvPr/>
        </p:nvCxnSpPr>
        <p:spPr>
          <a:xfrm>
            <a:off x="2511425" y="1481138"/>
            <a:ext cx="2886075" cy="0"/>
          </a:xfrm>
          <a:prstGeom prst="straightConnector1">
            <a:avLst/>
          </a:prstGeom>
          <a:noFill/>
          <a:ln w="15875" cap="flat" cmpd="sng">
            <a:solidFill>
              <a:srgbClr val="E36C09"/>
            </a:solidFill>
            <a:prstDash val="solid"/>
            <a:round/>
            <a:headEnd type="none" w="sm" len="sm"/>
            <a:tailEnd type="none" w="sm" len="sm"/>
          </a:ln>
        </p:spPr>
      </p:cxnSp>
      <p:pic>
        <p:nvPicPr>
          <p:cNvPr id="181" name="Google Shape;181;p11"/>
          <p:cNvPicPr preferRelativeResize="0"/>
          <p:nvPr/>
        </p:nvPicPr>
        <p:blipFill>
          <a:blip r:embed="rId3">
            <a:alphaModFix/>
          </a:blip>
          <a:stretch>
            <a:fillRect/>
          </a:stretch>
        </p:blipFill>
        <p:spPr>
          <a:xfrm>
            <a:off x="405513" y="425063"/>
            <a:ext cx="1400175" cy="1419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p:nvPr/>
        </p:nvSpPr>
        <p:spPr>
          <a:xfrm>
            <a:off x="2411413" y="561975"/>
            <a:ext cx="5113337" cy="922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Programa Centros Digitales:</a:t>
            </a:r>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Modalidad Avanzada</a:t>
            </a:r>
            <a:endParaRPr/>
          </a:p>
        </p:txBody>
      </p:sp>
      <p:cxnSp>
        <p:nvCxnSpPr>
          <p:cNvPr id="187" name="Google Shape;187;p12"/>
          <p:cNvCxnSpPr/>
          <p:nvPr/>
        </p:nvCxnSpPr>
        <p:spPr>
          <a:xfrm>
            <a:off x="2511425" y="1481138"/>
            <a:ext cx="2886075" cy="0"/>
          </a:xfrm>
          <a:prstGeom prst="straightConnector1">
            <a:avLst/>
          </a:prstGeom>
          <a:noFill/>
          <a:ln w="15875" cap="flat" cmpd="sng">
            <a:solidFill>
              <a:srgbClr val="E36C09"/>
            </a:solidFill>
            <a:prstDash val="solid"/>
            <a:round/>
            <a:headEnd type="none" w="sm" len="sm"/>
            <a:tailEnd type="none" w="sm" len="sm"/>
          </a:ln>
        </p:spPr>
      </p:cxnSp>
      <p:cxnSp>
        <p:nvCxnSpPr>
          <p:cNvPr id="188" name="Google Shape;188;p12"/>
          <p:cNvCxnSpPr/>
          <p:nvPr/>
        </p:nvCxnSpPr>
        <p:spPr>
          <a:xfrm>
            <a:off x="2517775" y="836613"/>
            <a:ext cx="2879725" cy="0"/>
          </a:xfrm>
          <a:prstGeom prst="straightConnector1">
            <a:avLst/>
          </a:prstGeom>
          <a:noFill/>
          <a:ln w="50800" cap="flat" cmpd="sng">
            <a:solidFill>
              <a:srgbClr val="E36C09"/>
            </a:solidFill>
            <a:prstDash val="solid"/>
            <a:round/>
            <a:headEnd type="none" w="sm" len="sm"/>
            <a:tailEnd type="none" w="sm" len="sm"/>
          </a:ln>
        </p:spPr>
      </p:cxnSp>
      <p:sp>
        <p:nvSpPr>
          <p:cNvPr id="189" name="Google Shape;189;p12"/>
          <p:cNvSpPr txBox="1"/>
          <p:nvPr/>
        </p:nvSpPr>
        <p:spPr>
          <a:xfrm>
            <a:off x="567207" y="1481931"/>
            <a:ext cx="8237537" cy="13239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000" b="0" i="0" u="none" strike="noStrike" cap="none">
                <a:solidFill>
                  <a:srgbClr val="E36C09"/>
                </a:solidFill>
                <a:latin typeface="Calibri"/>
                <a:ea typeface="Calibri"/>
                <a:cs typeface="Calibri"/>
                <a:sym typeface="Calibri"/>
              </a:rPr>
              <a:t>Plataformas</a:t>
            </a:r>
            <a:endParaRPr/>
          </a:p>
        </p:txBody>
      </p:sp>
      <p:sp>
        <p:nvSpPr>
          <p:cNvPr id="190" name="Google Shape;190;p12"/>
          <p:cNvSpPr txBox="1"/>
          <p:nvPr/>
        </p:nvSpPr>
        <p:spPr>
          <a:xfrm>
            <a:off x="373062" y="2805906"/>
            <a:ext cx="8397875" cy="4216499"/>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4000"/>
              <a:buFont typeface="Courier New" panose="02070309020205020404" pitchFamily="49" charset="0"/>
              <a:buChar char="o"/>
            </a:pPr>
            <a:r>
              <a:rPr lang="es-ES" sz="4000" b="0" i="0" u="none" strike="noStrike" cap="none" dirty="0" err="1">
                <a:solidFill>
                  <a:schemeClr val="dk1"/>
                </a:solidFill>
                <a:latin typeface="Calibri"/>
                <a:ea typeface="Calibri"/>
                <a:cs typeface="Calibri"/>
                <a:sym typeface="Calibri"/>
              </a:rPr>
              <a:t>Mdc</a:t>
            </a:r>
            <a:r>
              <a:rPr lang="es-ES" sz="4000" b="0" i="0" u="none" strike="noStrike" cap="none" dirty="0">
                <a:solidFill>
                  <a:schemeClr val="dk1"/>
                </a:solidFill>
                <a:latin typeface="Calibri"/>
                <a:ea typeface="Calibri"/>
                <a:cs typeface="Calibri"/>
                <a:sym typeface="Calibri"/>
              </a:rPr>
              <a:t> Concentra (web de Enseñanza digital)</a:t>
            </a:r>
            <a:endParaRPr dirty="0"/>
          </a:p>
          <a:p>
            <a:pPr marR="0" lvl="0" algn="ctr" rtl="0">
              <a:spcBef>
                <a:spcPts val="0"/>
              </a:spcBef>
              <a:spcAft>
                <a:spcPts val="0"/>
              </a:spcAft>
              <a:buClr>
                <a:schemeClr val="dk1"/>
              </a:buClr>
              <a:buSzPts val="2800"/>
            </a:pPr>
            <a:r>
              <a:rPr lang="es-ES" sz="2800" b="0" i="0" u="none" strike="noStrike" cap="none" dirty="0">
                <a:solidFill>
                  <a:schemeClr val="dk1"/>
                </a:solidFill>
                <a:latin typeface="Calibri"/>
                <a:ea typeface="Calibri"/>
                <a:cs typeface="Calibri"/>
                <a:sym typeface="Calibri"/>
              </a:rPr>
              <a:t>Web del centro/Zona estudiantes/</a:t>
            </a:r>
            <a:endParaRPr lang="es-ES" sz="4000" b="0" i="0" u="none" strike="noStrike" cap="none"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000"/>
              <a:buFont typeface="Courier New" panose="02070309020205020404" pitchFamily="49" charset="0"/>
              <a:buChar char="o"/>
            </a:pPr>
            <a:r>
              <a:rPr lang="es-ES" sz="4000" b="0" i="0" u="none" strike="noStrike" cap="none" dirty="0">
                <a:solidFill>
                  <a:schemeClr val="dk1"/>
                </a:solidFill>
                <a:latin typeface="Calibri"/>
                <a:ea typeface="Calibri"/>
                <a:cs typeface="Calibri"/>
                <a:sym typeface="Calibri"/>
              </a:rPr>
              <a:t>Diferentes editoriales (ver </a:t>
            </a:r>
            <a:r>
              <a:rPr lang="es-ES" sz="4000" dirty="0">
                <a:solidFill>
                  <a:schemeClr val="dk1"/>
                </a:solidFill>
                <a:latin typeface="Calibri"/>
                <a:ea typeface="Calibri"/>
                <a:cs typeface="Calibri"/>
                <a:sym typeface="Calibri"/>
              </a:rPr>
              <a:t>lista</a:t>
            </a:r>
            <a:r>
              <a:rPr lang="es-ES" sz="4000" b="0" i="0" u="none" strike="noStrike" cap="none" dirty="0">
                <a:solidFill>
                  <a:schemeClr val="dk1"/>
                </a:solidFill>
                <a:latin typeface="Calibri"/>
                <a:ea typeface="Calibri"/>
                <a:cs typeface="Calibri"/>
                <a:sym typeface="Calibri"/>
              </a:rPr>
              <a:t> en MDC concentra)</a:t>
            </a:r>
          </a:p>
          <a:p>
            <a:pPr marL="571500" indent="-571500">
              <a:buClr>
                <a:schemeClr val="dk1"/>
              </a:buClr>
              <a:buSzPts val="4000"/>
              <a:buFont typeface="Courier New" panose="02070309020205020404" pitchFamily="49" charset="0"/>
              <a:buChar char="o"/>
            </a:pPr>
            <a:r>
              <a:rPr lang="es-ES" sz="4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aulavirtual.murciaeduca.es</a:t>
            </a:r>
            <a:endParaRPr lang="es-ES" sz="4000" b="0" i="0" u="none" strike="noStrike" cap="none"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000"/>
              <a:buFont typeface="Courier New" panose="02070309020205020404" pitchFamily="49" charset="0"/>
              <a:buChar char="o"/>
            </a:pPr>
            <a:endParaRPr sz="4000" b="0" i="0" u="none" strike="noStrike" cap="none" dirty="0">
              <a:solidFill>
                <a:schemeClr val="dk1"/>
              </a:solidFill>
              <a:latin typeface="Calibri"/>
              <a:ea typeface="Calibri"/>
              <a:cs typeface="Calibri"/>
              <a:sym typeface="Calibri"/>
            </a:endParaRPr>
          </a:p>
        </p:txBody>
      </p:sp>
      <p:pic>
        <p:nvPicPr>
          <p:cNvPr id="191" name="Google Shape;191;p12"/>
          <p:cNvPicPr preferRelativeResize="0"/>
          <p:nvPr/>
        </p:nvPicPr>
        <p:blipFill>
          <a:blip r:embed="rId4">
            <a:alphaModFix/>
          </a:blip>
          <a:stretch>
            <a:fillRect/>
          </a:stretch>
        </p:blipFill>
        <p:spPr>
          <a:xfrm>
            <a:off x="567200" y="561975"/>
            <a:ext cx="1161331" cy="11771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p:nvPr/>
        </p:nvSpPr>
        <p:spPr>
          <a:xfrm>
            <a:off x="2411413" y="561975"/>
            <a:ext cx="5113337" cy="922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Programa Centros Digitales:</a:t>
            </a:r>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Modalidad Avanzada</a:t>
            </a:r>
            <a:endParaRPr/>
          </a:p>
        </p:txBody>
      </p:sp>
      <p:cxnSp>
        <p:nvCxnSpPr>
          <p:cNvPr id="187" name="Google Shape;187;p12"/>
          <p:cNvCxnSpPr/>
          <p:nvPr/>
        </p:nvCxnSpPr>
        <p:spPr>
          <a:xfrm>
            <a:off x="2511425" y="1481138"/>
            <a:ext cx="2886075" cy="0"/>
          </a:xfrm>
          <a:prstGeom prst="straightConnector1">
            <a:avLst/>
          </a:prstGeom>
          <a:noFill/>
          <a:ln w="15875" cap="flat" cmpd="sng">
            <a:solidFill>
              <a:srgbClr val="E36C09"/>
            </a:solidFill>
            <a:prstDash val="solid"/>
            <a:round/>
            <a:headEnd type="none" w="sm" len="sm"/>
            <a:tailEnd type="none" w="sm" len="sm"/>
          </a:ln>
        </p:spPr>
      </p:cxnSp>
      <p:cxnSp>
        <p:nvCxnSpPr>
          <p:cNvPr id="188" name="Google Shape;188;p12"/>
          <p:cNvCxnSpPr/>
          <p:nvPr/>
        </p:nvCxnSpPr>
        <p:spPr>
          <a:xfrm>
            <a:off x="2517775" y="836613"/>
            <a:ext cx="2879725" cy="0"/>
          </a:xfrm>
          <a:prstGeom prst="straightConnector1">
            <a:avLst/>
          </a:prstGeom>
          <a:noFill/>
          <a:ln w="50800" cap="flat" cmpd="sng">
            <a:solidFill>
              <a:srgbClr val="E36C09"/>
            </a:solidFill>
            <a:prstDash val="solid"/>
            <a:round/>
            <a:headEnd type="none" w="sm" len="sm"/>
            <a:tailEnd type="none" w="sm" len="sm"/>
          </a:ln>
        </p:spPr>
      </p:cxnSp>
      <p:sp>
        <p:nvSpPr>
          <p:cNvPr id="189" name="Google Shape;189;p12"/>
          <p:cNvSpPr txBox="1"/>
          <p:nvPr/>
        </p:nvSpPr>
        <p:spPr>
          <a:xfrm>
            <a:off x="1147865" y="1275435"/>
            <a:ext cx="8237537" cy="13239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000" b="0" i="0" u="none" strike="noStrike" cap="none" dirty="0">
                <a:solidFill>
                  <a:srgbClr val="E36C09"/>
                </a:solidFill>
                <a:latin typeface="Calibri"/>
                <a:ea typeface="Calibri"/>
                <a:cs typeface="Calibri"/>
                <a:sym typeface="Calibri"/>
              </a:rPr>
              <a:t>Plataformas</a:t>
            </a:r>
            <a:endParaRPr dirty="0"/>
          </a:p>
        </p:txBody>
      </p:sp>
      <p:sp>
        <p:nvSpPr>
          <p:cNvPr id="190" name="Google Shape;190;p12"/>
          <p:cNvSpPr txBox="1"/>
          <p:nvPr/>
        </p:nvSpPr>
        <p:spPr>
          <a:xfrm>
            <a:off x="181818" y="3579060"/>
            <a:ext cx="3772644"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4000"/>
            </a:pPr>
            <a:r>
              <a:rPr lang="es-ES" sz="4000" b="0" i="0" u="none" strike="noStrike" cap="none" dirty="0" err="1">
                <a:solidFill>
                  <a:schemeClr val="dk1"/>
                </a:solidFill>
                <a:latin typeface="Calibri"/>
                <a:ea typeface="Calibri"/>
                <a:cs typeface="Calibri"/>
                <a:sym typeface="Calibri"/>
              </a:rPr>
              <a:t>Mdc</a:t>
            </a:r>
            <a:r>
              <a:rPr lang="es-ES" sz="4000" b="0" i="0" u="none" strike="noStrike" cap="none" dirty="0">
                <a:solidFill>
                  <a:schemeClr val="dk1"/>
                </a:solidFill>
                <a:latin typeface="Calibri"/>
                <a:ea typeface="Calibri"/>
                <a:cs typeface="Calibri"/>
                <a:sym typeface="Calibri"/>
              </a:rPr>
              <a:t> Concentra: instrucciones y primeros temas</a:t>
            </a:r>
          </a:p>
          <a:p>
            <a:pPr marL="571500" marR="0" lvl="0" indent="-571500" algn="l" rtl="0">
              <a:spcBef>
                <a:spcPts val="0"/>
              </a:spcBef>
              <a:spcAft>
                <a:spcPts val="0"/>
              </a:spcAft>
              <a:buClr>
                <a:schemeClr val="dk1"/>
              </a:buClr>
              <a:buSzPts val="4000"/>
              <a:buFont typeface="Courier New" panose="02070309020205020404" pitchFamily="49" charset="0"/>
              <a:buChar char="o"/>
            </a:pPr>
            <a:endParaRPr sz="4000" b="0" i="0" u="none" strike="noStrike" cap="none" dirty="0">
              <a:solidFill>
                <a:schemeClr val="dk1"/>
              </a:solidFill>
              <a:latin typeface="Calibri"/>
              <a:ea typeface="Calibri"/>
              <a:cs typeface="Calibri"/>
              <a:sym typeface="Calibri"/>
            </a:endParaRPr>
          </a:p>
        </p:txBody>
      </p:sp>
      <p:pic>
        <p:nvPicPr>
          <p:cNvPr id="191" name="Google Shape;191;p12"/>
          <p:cNvPicPr preferRelativeResize="0"/>
          <p:nvPr/>
        </p:nvPicPr>
        <p:blipFill>
          <a:blip r:embed="rId3">
            <a:alphaModFix/>
          </a:blip>
          <a:stretch>
            <a:fillRect/>
          </a:stretch>
        </p:blipFill>
        <p:spPr>
          <a:xfrm>
            <a:off x="567200" y="561975"/>
            <a:ext cx="1161331" cy="1177131"/>
          </a:xfrm>
          <a:prstGeom prst="rect">
            <a:avLst/>
          </a:prstGeom>
          <a:noFill/>
          <a:ln>
            <a:noFill/>
          </a:ln>
        </p:spPr>
      </p:pic>
      <p:pic>
        <p:nvPicPr>
          <p:cNvPr id="3" name="Imagen 2">
            <a:hlinkClick r:id="rId4"/>
            <a:extLst>
              <a:ext uri="{FF2B5EF4-FFF2-40B4-BE49-F238E27FC236}">
                <a16:creationId xmlns:a16="http://schemas.microsoft.com/office/drawing/2014/main" id="{8E6FEB4A-A778-EEE0-945B-AF2320294DAC}"/>
              </a:ext>
            </a:extLst>
          </p:cNvPr>
          <p:cNvPicPr>
            <a:picLocks noChangeAspect="1"/>
          </p:cNvPicPr>
          <p:nvPr/>
        </p:nvPicPr>
        <p:blipFill>
          <a:blip r:embed="rId5"/>
          <a:stretch>
            <a:fillRect/>
          </a:stretch>
        </p:blipFill>
        <p:spPr>
          <a:xfrm>
            <a:off x="3590826" y="2718756"/>
            <a:ext cx="5371356" cy="3682044"/>
          </a:xfrm>
          <a:prstGeom prst="rect">
            <a:avLst/>
          </a:prstGeom>
        </p:spPr>
      </p:pic>
    </p:spTree>
    <p:extLst>
      <p:ext uri="{BB962C8B-B14F-4D97-AF65-F5344CB8AC3E}">
        <p14:creationId xmlns:p14="http://schemas.microsoft.com/office/powerpoint/2010/main" val="41821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dirty="0">
                <a:solidFill>
                  <a:srgbClr val="E36C09"/>
                </a:solidFill>
                <a:latin typeface="Calibri"/>
                <a:ea typeface="Calibri"/>
                <a:cs typeface="Calibri"/>
                <a:sym typeface="Calibri"/>
              </a:rPr>
              <a:t>Recomendaciones</a:t>
            </a:r>
            <a:endParaRPr dirty="0"/>
          </a:p>
        </p:txBody>
      </p:sp>
      <p:sp>
        <p:nvSpPr>
          <p:cNvPr id="197" name="Google Shape;19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4000"/>
              <a:buChar char="•"/>
            </a:pPr>
            <a:r>
              <a:rPr lang="es-ES" sz="3600" dirty="0"/>
              <a:t>Los ordenadores son materiales individuales (no se pueden compartir)</a:t>
            </a:r>
            <a:endParaRPr sz="3600" dirty="0"/>
          </a:p>
          <a:p>
            <a:pPr marL="342900" lvl="0" indent="-342900" algn="l" rtl="0">
              <a:spcBef>
                <a:spcPts val="800"/>
              </a:spcBef>
              <a:spcAft>
                <a:spcPts val="0"/>
              </a:spcAft>
              <a:buClr>
                <a:schemeClr val="dk1"/>
              </a:buClr>
              <a:buSzPts val="4000"/>
              <a:buChar char="•"/>
            </a:pPr>
            <a:r>
              <a:rPr lang="es-ES" sz="3600" dirty="0"/>
              <a:t>Llevar un mantenimiento tanto el ordenador como los accesorios (ratones, cables)</a:t>
            </a:r>
          </a:p>
          <a:p>
            <a:pPr marL="342900">
              <a:spcBef>
                <a:spcPts val="800"/>
              </a:spcBef>
              <a:buSzPts val="4000"/>
            </a:pPr>
            <a:r>
              <a:rPr lang="es-ES" sz="3600" dirty="0">
                <a:effectLst/>
                <a:latin typeface="Calibri" panose="020F0502020204030204" pitchFamily="34" charset="0"/>
                <a:ea typeface="Calibri" panose="020F0502020204030204" pitchFamily="34" charset="0"/>
              </a:rPr>
              <a:t>Herramientas de trabajo, (no se</a:t>
            </a:r>
            <a:r>
              <a:rPr lang="es-ES" sz="3600" spc="5"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deben</a:t>
            </a:r>
            <a:r>
              <a:rPr lang="es-ES" sz="3600" spc="-10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instalar</a:t>
            </a:r>
            <a:r>
              <a:rPr lang="es-ES" sz="3600" spc="-9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aplicaciones</a:t>
            </a:r>
            <a:r>
              <a:rPr lang="es-ES" sz="3600" spc="-85"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fuera</a:t>
            </a:r>
            <a:r>
              <a:rPr lang="es-ES" sz="3600" spc="-85"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del</a:t>
            </a:r>
            <a:r>
              <a:rPr lang="es-ES" sz="3600" spc="-89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ámbito</a:t>
            </a:r>
            <a:r>
              <a:rPr lang="es-ES" sz="3600" spc="-15"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escolar).</a:t>
            </a:r>
          </a:p>
          <a:p>
            <a:pPr marL="0" lvl="0" indent="0" algn="l" rtl="0">
              <a:spcBef>
                <a:spcPts val="800"/>
              </a:spcBef>
              <a:spcAft>
                <a:spcPts val="0"/>
              </a:spcAft>
              <a:buClr>
                <a:schemeClr val="dk1"/>
              </a:buClr>
              <a:buSzPts val="4000"/>
              <a:buNone/>
            </a:pPr>
            <a:r>
              <a:rPr lang="es-ES" sz="4000" dirty="0"/>
              <a:t> </a:t>
            </a:r>
            <a:endParaRPr dirty="0"/>
          </a:p>
          <a:p>
            <a:pPr marL="0" lvl="0" indent="0" algn="l" rtl="0">
              <a:spcBef>
                <a:spcPts val="800"/>
              </a:spcBef>
              <a:spcAft>
                <a:spcPts val="0"/>
              </a:spcAft>
              <a:buClr>
                <a:schemeClr val="dk1"/>
              </a:buClr>
              <a:buSzPts val="4000"/>
              <a:buNone/>
            </a:pPr>
            <a:endParaRPr sz="4000" dirty="0"/>
          </a:p>
          <a:p>
            <a:pPr marL="342900" lvl="0" indent="-139700" algn="l" rtl="0">
              <a:spcBef>
                <a:spcPts val="640"/>
              </a:spcBef>
              <a:spcAft>
                <a:spcPts val="0"/>
              </a:spcAft>
              <a:buClr>
                <a:schemeClr val="dk1"/>
              </a:buClr>
              <a:buSzPts val="3200"/>
              <a:buNone/>
            </a:pPr>
            <a:endParaRPr dirty="0"/>
          </a:p>
        </p:txBody>
      </p:sp>
      <p:pic>
        <p:nvPicPr>
          <p:cNvPr id="198" name="Google Shape;198;p13"/>
          <p:cNvPicPr preferRelativeResize="0"/>
          <p:nvPr/>
        </p:nvPicPr>
        <p:blipFill>
          <a:blip r:embed="rId3">
            <a:alphaModFix/>
          </a:blip>
          <a:stretch>
            <a:fillRect/>
          </a:stretch>
        </p:blipFill>
        <p:spPr>
          <a:xfrm>
            <a:off x="605013" y="136525"/>
            <a:ext cx="1400175" cy="1419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dirty="0">
                <a:solidFill>
                  <a:srgbClr val="E36C09"/>
                </a:solidFill>
                <a:latin typeface="Calibri"/>
                <a:ea typeface="Calibri"/>
                <a:cs typeface="Calibri"/>
                <a:sym typeface="Calibri"/>
              </a:rPr>
              <a:t>Recomendaciones</a:t>
            </a:r>
            <a:endParaRPr dirty="0"/>
          </a:p>
        </p:txBody>
      </p:sp>
      <p:sp>
        <p:nvSpPr>
          <p:cNvPr id="197" name="Google Shape;19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Clr>
                <a:schemeClr val="dk1"/>
              </a:buClr>
              <a:buSzPts val="4000"/>
              <a:buNone/>
            </a:pPr>
            <a:r>
              <a:rPr lang="es-ES" sz="4000" dirty="0"/>
              <a:t>No compartir el equipo con otros miembros de la familia.</a:t>
            </a:r>
          </a:p>
          <a:p>
            <a:pPr marL="0" lvl="0" indent="0" algn="l" rtl="0">
              <a:spcBef>
                <a:spcPts val="800"/>
              </a:spcBef>
              <a:spcAft>
                <a:spcPts val="0"/>
              </a:spcAft>
              <a:buClr>
                <a:schemeClr val="dk1"/>
              </a:buClr>
              <a:buSzPts val="4000"/>
              <a:buNone/>
            </a:pPr>
            <a:r>
              <a:rPr lang="es-ES" sz="4000" dirty="0">
                <a:highlight>
                  <a:srgbClr val="FFFF00"/>
                </a:highlight>
              </a:rPr>
              <a:t>Muy recomendable:</a:t>
            </a:r>
          </a:p>
          <a:p>
            <a:pPr marL="0" lvl="0" indent="0" algn="l" rtl="0">
              <a:spcBef>
                <a:spcPts val="800"/>
              </a:spcBef>
              <a:spcAft>
                <a:spcPts val="0"/>
              </a:spcAft>
              <a:buClr>
                <a:schemeClr val="dk1"/>
              </a:buClr>
              <a:buSzPts val="4000"/>
              <a:buNone/>
            </a:pPr>
            <a:r>
              <a:rPr lang="es-ES" sz="4000" dirty="0"/>
              <a:t>Seguro por rotura, accidentes o perdida. </a:t>
            </a:r>
            <a:endParaRPr dirty="0"/>
          </a:p>
          <a:p>
            <a:pPr marL="0" lvl="0" indent="0" algn="l" rtl="0">
              <a:spcBef>
                <a:spcPts val="800"/>
              </a:spcBef>
              <a:spcAft>
                <a:spcPts val="0"/>
              </a:spcAft>
              <a:buClr>
                <a:schemeClr val="dk1"/>
              </a:buClr>
              <a:buSzPts val="4000"/>
              <a:buNone/>
            </a:pPr>
            <a:endParaRPr sz="4000" dirty="0"/>
          </a:p>
          <a:p>
            <a:pPr marL="342900" lvl="0" indent="-139700" algn="l" rtl="0">
              <a:spcBef>
                <a:spcPts val="640"/>
              </a:spcBef>
              <a:spcAft>
                <a:spcPts val="0"/>
              </a:spcAft>
              <a:buClr>
                <a:schemeClr val="dk1"/>
              </a:buClr>
              <a:buSzPts val="3200"/>
              <a:buNone/>
            </a:pPr>
            <a:endParaRPr dirty="0"/>
          </a:p>
        </p:txBody>
      </p:sp>
      <p:pic>
        <p:nvPicPr>
          <p:cNvPr id="198" name="Google Shape;198;p13"/>
          <p:cNvPicPr preferRelativeResize="0"/>
          <p:nvPr/>
        </p:nvPicPr>
        <p:blipFill>
          <a:blip r:embed="rId3">
            <a:alphaModFix/>
          </a:blip>
          <a:stretch>
            <a:fillRect/>
          </a:stretch>
        </p:blipFill>
        <p:spPr>
          <a:xfrm>
            <a:off x="605013" y="136525"/>
            <a:ext cx="1400175" cy="1419225"/>
          </a:xfrm>
          <a:prstGeom prst="rect">
            <a:avLst/>
          </a:prstGeom>
          <a:noFill/>
          <a:ln>
            <a:noFill/>
          </a:ln>
        </p:spPr>
      </p:pic>
    </p:spTree>
    <p:extLst>
      <p:ext uri="{BB962C8B-B14F-4D97-AF65-F5344CB8AC3E}">
        <p14:creationId xmlns:p14="http://schemas.microsoft.com/office/powerpoint/2010/main" val="23248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a:solidFill>
                  <a:srgbClr val="E36C09"/>
                </a:solidFill>
                <a:latin typeface="Calibri"/>
                <a:ea typeface="Calibri"/>
                <a:cs typeface="Calibri"/>
                <a:sym typeface="Calibri"/>
              </a:rPr>
              <a:t>Recomendaciones</a:t>
            </a:r>
            <a:endParaRPr/>
          </a:p>
        </p:txBody>
      </p:sp>
      <p:sp>
        <p:nvSpPr>
          <p:cNvPr id="204" name="Google Shape;204;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4000"/>
              <a:buChar char="•"/>
            </a:pPr>
            <a:r>
              <a:rPr lang="es-ES" sz="4000" dirty="0"/>
              <a:t>Los ordenadores deben tener una clave de acceso que tiene que ser compartida entre los alumnos y los padres.</a:t>
            </a:r>
            <a:endParaRPr dirty="0"/>
          </a:p>
          <a:p>
            <a:pPr marL="342900" lvl="0" indent="-342900" algn="l" rtl="0">
              <a:spcBef>
                <a:spcPts val="800"/>
              </a:spcBef>
              <a:spcAft>
                <a:spcPts val="0"/>
              </a:spcAft>
              <a:buClr>
                <a:schemeClr val="dk1"/>
              </a:buClr>
              <a:buSzPts val="4000"/>
              <a:buChar char="•"/>
            </a:pPr>
            <a:r>
              <a:rPr lang="es-ES" sz="4000" dirty="0"/>
              <a:t>Sobre robo y extravío . </a:t>
            </a:r>
            <a:endParaRPr dirty="0"/>
          </a:p>
          <a:p>
            <a:pPr marL="742950" lvl="1" indent="-285750" algn="l" rtl="0">
              <a:spcBef>
                <a:spcPts val="720"/>
              </a:spcBef>
              <a:spcAft>
                <a:spcPts val="0"/>
              </a:spcAft>
              <a:buClr>
                <a:schemeClr val="dk1"/>
              </a:buClr>
              <a:buSzPts val="3600"/>
              <a:buChar char="–"/>
            </a:pPr>
            <a:r>
              <a:rPr lang="es-ES" sz="3600" dirty="0"/>
              <a:t>Programa </a:t>
            </a:r>
            <a:r>
              <a:rPr lang="es-ES" sz="3600" dirty="0" err="1"/>
              <a:t>Prey</a:t>
            </a:r>
            <a:r>
              <a:rPr lang="es-ES" sz="3600" dirty="0"/>
              <a:t> </a:t>
            </a:r>
            <a:r>
              <a:rPr lang="es-ES" sz="3600" dirty="0">
                <a:hlinkClick r:id="rId3"/>
              </a:rPr>
              <a:t>https://preyproject.com/es</a:t>
            </a:r>
            <a:r>
              <a:rPr lang="es-ES" sz="3600" dirty="0"/>
              <a:t> </a:t>
            </a:r>
            <a:endParaRPr sz="3600" dirty="0"/>
          </a:p>
          <a:p>
            <a:pPr marL="0" lvl="0" indent="0" algn="l" rtl="0">
              <a:spcBef>
                <a:spcPts val="800"/>
              </a:spcBef>
              <a:spcAft>
                <a:spcPts val="0"/>
              </a:spcAft>
              <a:buClr>
                <a:schemeClr val="dk1"/>
              </a:buClr>
              <a:buSzPts val="4000"/>
              <a:buNone/>
            </a:pPr>
            <a:endParaRPr sz="4000" dirty="0"/>
          </a:p>
          <a:p>
            <a:pPr marL="342900" lvl="0" indent="-139700" algn="l" rtl="0">
              <a:spcBef>
                <a:spcPts val="640"/>
              </a:spcBef>
              <a:spcAft>
                <a:spcPts val="0"/>
              </a:spcAft>
              <a:buClr>
                <a:schemeClr val="dk1"/>
              </a:buClr>
              <a:buSzPts val="3200"/>
              <a:buNone/>
            </a:pPr>
            <a:endParaRPr dirty="0"/>
          </a:p>
        </p:txBody>
      </p:sp>
      <p:pic>
        <p:nvPicPr>
          <p:cNvPr id="205" name="Google Shape;205;p14"/>
          <p:cNvPicPr preferRelativeResize="0"/>
          <p:nvPr/>
        </p:nvPicPr>
        <p:blipFill>
          <a:blip r:embed="rId4">
            <a:alphaModFix/>
          </a:blip>
          <a:stretch>
            <a:fillRect/>
          </a:stretch>
        </p:blipFill>
        <p:spPr>
          <a:xfrm>
            <a:off x="355613" y="136525"/>
            <a:ext cx="1400175" cy="1419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a:solidFill>
                  <a:srgbClr val="E36C09"/>
                </a:solidFill>
                <a:latin typeface="Calibri"/>
                <a:ea typeface="Calibri"/>
                <a:cs typeface="Calibri"/>
                <a:sym typeface="Calibri"/>
              </a:rPr>
              <a:t>Recomendaciones</a:t>
            </a:r>
            <a:endParaRPr/>
          </a:p>
        </p:txBody>
      </p:sp>
      <p:sp>
        <p:nvSpPr>
          <p:cNvPr id="211" name="Google Shape;2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s-ES"/>
              <a:t>Hay que traer el ordenador cargado de casa para que la batería dure </a:t>
            </a:r>
            <a:r>
              <a:rPr lang="es-ES">
                <a:highlight>
                  <a:srgbClr val="FFFF00"/>
                </a:highlight>
              </a:rPr>
              <a:t>6 horas ininterrumpidas.</a:t>
            </a:r>
            <a:endParaRPr/>
          </a:p>
          <a:p>
            <a:pPr marL="342900" lvl="0" indent="-342900" algn="l" rtl="0">
              <a:spcBef>
                <a:spcPts val="640"/>
              </a:spcBef>
              <a:spcAft>
                <a:spcPts val="0"/>
              </a:spcAft>
              <a:buClr>
                <a:schemeClr val="dk1"/>
              </a:buClr>
              <a:buSzPts val="3200"/>
              <a:buChar char="•"/>
            </a:pPr>
            <a:r>
              <a:rPr lang="es-ES"/>
              <a:t>Las normas de convivencia también se hacen efectivas en el espacio digital del centro.</a:t>
            </a:r>
            <a:endParaRPr/>
          </a:p>
          <a:p>
            <a:pPr marL="342900" lvl="0" indent="-342900" algn="l" rtl="0">
              <a:spcBef>
                <a:spcPts val="640"/>
              </a:spcBef>
              <a:spcAft>
                <a:spcPts val="0"/>
              </a:spcAft>
              <a:buClr>
                <a:schemeClr val="dk1"/>
              </a:buClr>
              <a:buSzPts val="3200"/>
              <a:buChar char="•"/>
            </a:pPr>
            <a:r>
              <a:rPr lang="es-ES"/>
              <a:t>Programa para control parental :</a:t>
            </a:r>
            <a:endParaRPr/>
          </a:p>
          <a:p>
            <a:pPr marL="0" lvl="0" indent="0" algn="l" rtl="0">
              <a:spcBef>
                <a:spcPts val="640"/>
              </a:spcBef>
              <a:spcAft>
                <a:spcPts val="0"/>
              </a:spcAft>
              <a:buClr>
                <a:schemeClr val="dk1"/>
              </a:buClr>
              <a:buSzPts val="3200"/>
              <a:buNone/>
            </a:pPr>
            <a:r>
              <a:rPr lang="es-ES"/>
              <a:t>	Aplicación </a:t>
            </a:r>
            <a:r>
              <a:rPr lang="es-ES" b="1" i="1"/>
              <a:t>Custodio</a:t>
            </a:r>
            <a:r>
              <a:rPr lang="es-ES"/>
              <a:t> descargable en 				</a:t>
            </a:r>
            <a:r>
              <a:rPr lang="es-ES" u="sng">
                <a:solidFill>
                  <a:schemeClr val="hlink"/>
                </a:solidFill>
                <a:hlinkClick r:id="rId3"/>
              </a:rPr>
              <a:t>www.incibe.es</a:t>
            </a:r>
            <a:endParaRPr/>
          </a:p>
          <a:p>
            <a:pPr marL="0" lvl="0" indent="0" algn="ctr" rtl="0">
              <a:spcBef>
                <a:spcPts val="640"/>
              </a:spcBef>
              <a:spcAft>
                <a:spcPts val="0"/>
              </a:spcAft>
              <a:buClr>
                <a:schemeClr val="dk1"/>
              </a:buClr>
              <a:buSzPts val="3200"/>
              <a:buNone/>
            </a:pPr>
            <a:r>
              <a:rPr lang="es-ES"/>
              <a:t>Instituto Nacional de Ciberseguridad</a:t>
            </a:r>
            <a:endParaRPr/>
          </a:p>
        </p:txBody>
      </p:sp>
      <p:pic>
        <p:nvPicPr>
          <p:cNvPr id="212" name="Google Shape;212;p15"/>
          <p:cNvPicPr preferRelativeResize="0"/>
          <p:nvPr/>
        </p:nvPicPr>
        <p:blipFill>
          <a:blip r:embed="rId4">
            <a:alphaModFix/>
          </a:blip>
          <a:stretch>
            <a:fillRect/>
          </a:stretch>
        </p:blipFill>
        <p:spPr>
          <a:xfrm>
            <a:off x="457188" y="0"/>
            <a:ext cx="1400175" cy="1419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a:solidFill>
                  <a:srgbClr val="E36C09"/>
                </a:solidFill>
                <a:latin typeface="Calibri"/>
                <a:ea typeface="Calibri"/>
                <a:cs typeface="Calibri"/>
                <a:sym typeface="Calibri"/>
              </a:rPr>
              <a:t>Recomendaciones</a:t>
            </a:r>
            <a:endParaRPr/>
          </a:p>
        </p:txBody>
      </p:sp>
      <p:sp>
        <p:nvSpPr>
          <p:cNvPr id="218" name="Google Shape;218;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s-ES"/>
              <a:t>Guardar claves de acceso y códigos de licencias individuales de cada libro de texto.</a:t>
            </a:r>
            <a:endParaRPr/>
          </a:p>
          <a:p>
            <a:pPr marL="342900" lvl="0" indent="-342900" algn="l" rtl="0">
              <a:spcBef>
                <a:spcPts val="640"/>
              </a:spcBef>
              <a:spcAft>
                <a:spcPts val="0"/>
              </a:spcAft>
              <a:buClr>
                <a:schemeClr val="dk1"/>
              </a:buClr>
              <a:buSzPts val="3200"/>
              <a:buChar char="•"/>
            </a:pPr>
            <a:r>
              <a:rPr lang="es-ES" u="sng">
                <a:solidFill>
                  <a:schemeClr val="hlink"/>
                </a:solidFill>
                <a:hlinkClick r:id="rId3"/>
              </a:rPr>
              <a:t>https://sites.google.com/murciaeduca.es/concentra</a:t>
            </a:r>
            <a:r>
              <a:rPr lang="es-ES"/>
              <a:t> </a:t>
            </a:r>
            <a:endParaRPr/>
          </a:p>
          <a:p>
            <a:pPr marL="342900" lvl="0" indent="-342900" algn="l" rtl="0">
              <a:spcBef>
                <a:spcPts val="640"/>
              </a:spcBef>
              <a:spcAft>
                <a:spcPts val="0"/>
              </a:spcAft>
              <a:buClr>
                <a:schemeClr val="dk1"/>
              </a:buClr>
              <a:buSzPts val="3200"/>
              <a:buChar char="•"/>
            </a:pPr>
            <a:r>
              <a:rPr lang="es-ES"/>
              <a:t>En MDC concentra hay para cada curso un cuadernillo con las editoriales , las web de acceso y espacio para apuntar los códigos de todos los cursos de ESO y Bachillerato.</a:t>
            </a:r>
            <a:endParaRPr/>
          </a:p>
        </p:txBody>
      </p:sp>
      <p:pic>
        <p:nvPicPr>
          <p:cNvPr id="219" name="Google Shape;219;p16"/>
          <p:cNvPicPr preferRelativeResize="0"/>
          <p:nvPr/>
        </p:nvPicPr>
        <p:blipFill>
          <a:blip r:embed="rId4">
            <a:alphaModFix/>
          </a:blip>
          <a:stretch>
            <a:fillRect/>
          </a:stretch>
        </p:blipFill>
        <p:spPr>
          <a:xfrm>
            <a:off x="580063" y="136525"/>
            <a:ext cx="1400175" cy="1419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389967" y="1895501"/>
            <a:ext cx="8237537"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6600" b="0" i="0" u="none" strike="noStrike" cap="none" dirty="0">
                <a:solidFill>
                  <a:srgbClr val="E36C09"/>
                </a:solidFill>
                <a:latin typeface="Calibri"/>
                <a:ea typeface="Calibri"/>
                <a:cs typeface="Calibri"/>
                <a:sym typeface="Calibri"/>
              </a:rPr>
              <a:t>Principio de curso</a:t>
            </a:r>
            <a:endParaRPr dirty="0"/>
          </a:p>
        </p:txBody>
      </p:sp>
      <p:sp>
        <p:nvSpPr>
          <p:cNvPr id="97" name="Google Shape;97;p2"/>
          <p:cNvSpPr txBox="1"/>
          <p:nvPr/>
        </p:nvSpPr>
        <p:spPr>
          <a:xfrm>
            <a:off x="258191" y="3605009"/>
            <a:ext cx="8130300" cy="267761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Courier New"/>
              <a:buChar char="o"/>
            </a:pPr>
            <a:r>
              <a:rPr lang="es-ES" sz="2800" b="1" i="0" u="none" strike="noStrike" cap="none" dirty="0">
                <a:solidFill>
                  <a:schemeClr val="dk1"/>
                </a:solidFill>
                <a:latin typeface="Calibri"/>
                <a:ea typeface="Calibri"/>
                <a:cs typeface="Calibri"/>
                <a:sym typeface="Calibri"/>
              </a:rPr>
              <a:t>Se trabajará con el tutor/a la </a:t>
            </a:r>
            <a:r>
              <a:rPr lang="es-ES" sz="2800" b="1" dirty="0">
                <a:solidFill>
                  <a:schemeClr val="dk1"/>
                </a:solidFill>
                <a:latin typeface="Calibri"/>
                <a:ea typeface="Calibri"/>
                <a:cs typeface="Calibri"/>
                <a:sym typeface="Calibri"/>
              </a:rPr>
              <a:t>información </a:t>
            </a:r>
            <a:r>
              <a:rPr lang="es-ES" sz="2800" b="1" i="0" u="none" strike="noStrike" cap="none" dirty="0">
                <a:solidFill>
                  <a:schemeClr val="dk1"/>
                </a:solidFill>
                <a:latin typeface="Calibri"/>
                <a:ea typeface="Calibri"/>
                <a:cs typeface="Calibri"/>
                <a:sym typeface="Calibri"/>
              </a:rPr>
              <a:t>digital para comenzar el curso. </a:t>
            </a:r>
            <a:endParaRPr sz="3200" b="1" i="0" u="none" strike="noStrike" cap="none"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Courier New"/>
              <a:buChar char="o"/>
            </a:pPr>
            <a:r>
              <a:rPr lang="es-ES" sz="2800" b="1" i="0" u="none" strike="noStrike" cap="none" dirty="0">
                <a:solidFill>
                  <a:schemeClr val="dk1"/>
                </a:solidFill>
                <a:latin typeface="Calibri"/>
                <a:ea typeface="Calibri"/>
                <a:cs typeface="Calibri"/>
                <a:sym typeface="Calibri"/>
              </a:rPr>
              <a:t>Traer el equipo informático cargado con la batería para 6 horas</a:t>
            </a:r>
            <a:endParaRPr dirty="0"/>
          </a:p>
          <a:p>
            <a:pPr marL="457200" marR="0" lvl="0" indent="-457200" algn="l" rtl="0">
              <a:spcBef>
                <a:spcPts val="0"/>
              </a:spcBef>
              <a:spcAft>
                <a:spcPts val="0"/>
              </a:spcAft>
              <a:buClr>
                <a:schemeClr val="dk1"/>
              </a:buClr>
              <a:buSzPts val="2800"/>
              <a:buFont typeface="Courier New"/>
              <a:buChar char="o"/>
            </a:pPr>
            <a:r>
              <a:rPr lang="es-ES" sz="2800" b="1" i="0" u="none" strike="noStrike" cap="none" dirty="0">
                <a:solidFill>
                  <a:schemeClr val="dk1"/>
                </a:solidFill>
                <a:latin typeface="Calibri"/>
                <a:ea typeface="Calibri"/>
                <a:cs typeface="Calibri"/>
                <a:sym typeface="Calibri"/>
              </a:rPr>
              <a:t>Traer portfolio con fundas de plástico con folios y material de escritura</a:t>
            </a:r>
            <a:endParaRPr dirty="0"/>
          </a:p>
        </p:txBody>
      </p:sp>
      <p:sp>
        <p:nvSpPr>
          <p:cNvPr id="98" name="Google Shape;98;p2"/>
          <p:cNvSpPr txBox="1"/>
          <p:nvPr/>
        </p:nvSpPr>
        <p:spPr>
          <a:xfrm>
            <a:off x="2411413" y="561975"/>
            <a:ext cx="5113337" cy="922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Programa Centros Digitales:</a:t>
            </a:r>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Modalidad Avanzada</a:t>
            </a:r>
            <a:endParaRPr/>
          </a:p>
        </p:txBody>
      </p:sp>
      <p:cxnSp>
        <p:nvCxnSpPr>
          <p:cNvPr id="99" name="Google Shape;99;p2"/>
          <p:cNvCxnSpPr/>
          <p:nvPr/>
        </p:nvCxnSpPr>
        <p:spPr>
          <a:xfrm>
            <a:off x="2517775" y="836613"/>
            <a:ext cx="2879725" cy="0"/>
          </a:xfrm>
          <a:prstGeom prst="straightConnector1">
            <a:avLst/>
          </a:prstGeom>
          <a:noFill/>
          <a:ln w="50800" cap="flat" cmpd="sng">
            <a:solidFill>
              <a:srgbClr val="E36C09"/>
            </a:solidFill>
            <a:prstDash val="solid"/>
            <a:round/>
            <a:headEnd type="none" w="sm" len="sm"/>
            <a:tailEnd type="none" w="sm" len="sm"/>
          </a:ln>
        </p:spPr>
      </p:cxnSp>
      <p:cxnSp>
        <p:nvCxnSpPr>
          <p:cNvPr id="100" name="Google Shape;100;p2"/>
          <p:cNvCxnSpPr/>
          <p:nvPr/>
        </p:nvCxnSpPr>
        <p:spPr>
          <a:xfrm>
            <a:off x="2511425" y="1481138"/>
            <a:ext cx="2886075" cy="0"/>
          </a:xfrm>
          <a:prstGeom prst="straightConnector1">
            <a:avLst/>
          </a:prstGeom>
          <a:noFill/>
          <a:ln w="15875" cap="flat" cmpd="sng">
            <a:solidFill>
              <a:srgbClr val="E36C09"/>
            </a:solidFill>
            <a:prstDash val="solid"/>
            <a:round/>
            <a:headEnd type="none" w="sm" len="sm"/>
            <a:tailEnd type="none" w="sm" len="sm"/>
          </a:ln>
        </p:spPr>
      </p:cxnSp>
      <p:pic>
        <p:nvPicPr>
          <p:cNvPr id="101" name="Google Shape;101;p2"/>
          <p:cNvPicPr preferRelativeResize="0"/>
          <p:nvPr/>
        </p:nvPicPr>
        <p:blipFill>
          <a:blip r:embed="rId3">
            <a:alphaModFix/>
          </a:blip>
          <a:stretch>
            <a:fillRect/>
          </a:stretch>
        </p:blipFill>
        <p:spPr>
          <a:xfrm>
            <a:off x="395300" y="561975"/>
            <a:ext cx="1400175" cy="1419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p:nvPr/>
        </p:nvSpPr>
        <p:spPr>
          <a:xfrm>
            <a:off x="0" y="2327275"/>
            <a:ext cx="9144000" cy="11080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6600" b="0" i="0" u="none" strike="noStrike" cap="none">
                <a:solidFill>
                  <a:srgbClr val="E36C09"/>
                </a:solidFill>
                <a:latin typeface="Calibri"/>
                <a:ea typeface="Calibri"/>
                <a:cs typeface="Calibri"/>
                <a:sym typeface="Calibri"/>
              </a:rPr>
              <a:t>Canales de información:</a:t>
            </a:r>
            <a:endParaRPr/>
          </a:p>
        </p:txBody>
      </p:sp>
      <p:sp>
        <p:nvSpPr>
          <p:cNvPr id="225" name="Google Shape;225;p17"/>
          <p:cNvSpPr txBox="1"/>
          <p:nvPr/>
        </p:nvSpPr>
        <p:spPr>
          <a:xfrm>
            <a:off x="2411413" y="561975"/>
            <a:ext cx="5113337" cy="922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Programa Centros Digitales:</a:t>
            </a:r>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Modalidad Avanzada</a:t>
            </a:r>
            <a:endParaRPr/>
          </a:p>
        </p:txBody>
      </p:sp>
      <p:cxnSp>
        <p:nvCxnSpPr>
          <p:cNvPr id="226" name="Google Shape;226;p17"/>
          <p:cNvCxnSpPr/>
          <p:nvPr/>
        </p:nvCxnSpPr>
        <p:spPr>
          <a:xfrm>
            <a:off x="2517775" y="836613"/>
            <a:ext cx="2879725" cy="0"/>
          </a:xfrm>
          <a:prstGeom prst="straightConnector1">
            <a:avLst/>
          </a:prstGeom>
          <a:noFill/>
          <a:ln w="50800" cap="flat" cmpd="sng">
            <a:solidFill>
              <a:srgbClr val="E36C09"/>
            </a:solidFill>
            <a:prstDash val="solid"/>
            <a:round/>
            <a:headEnd type="none" w="sm" len="sm"/>
            <a:tailEnd type="none" w="sm" len="sm"/>
          </a:ln>
        </p:spPr>
      </p:cxnSp>
      <p:cxnSp>
        <p:nvCxnSpPr>
          <p:cNvPr id="227" name="Google Shape;227;p17"/>
          <p:cNvCxnSpPr/>
          <p:nvPr/>
        </p:nvCxnSpPr>
        <p:spPr>
          <a:xfrm>
            <a:off x="2511425" y="1481138"/>
            <a:ext cx="2886075" cy="0"/>
          </a:xfrm>
          <a:prstGeom prst="straightConnector1">
            <a:avLst/>
          </a:prstGeom>
          <a:noFill/>
          <a:ln w="15875" cap="flat" cmpd="sng">
            <a:solidFill>
              <a:srgbClr val="E36C09"/>
            </a:solidFill>
            <a:prstDash val="solid"/>
            <a:round/>
            <a:headEnd type="none" w="sm" len="sm"/>
            <a:tailEnd type="none" w="sm" len="sm"/>
          </a:ln>
        </p:spPr>
      </p:cxnSp>
      <p:sp>
        <p:nvSpPr>
          <p:cNvPr id="228" name="Google Shape;228;p17"/>
          <p:cNvSpPr txBox="1"/>
          <p:nvPr/>
        </p:nvSpPr>
        <p:spPr>
          <a:xfrm>
            <a:off x="315913" y="3429000"/>
            <a:ext cx="8648700" cy="295461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Courier New"/>
              <a:buChar char="o"/>
            </a:pPr>
            <a:r>
              <a:rPr lang="es-ES" sz="28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www.iesmigueldecervantes.com/enseñanza-digital</a:t>
            </a:r>
            <a:r>
              <a:rPr lang="es-ES" sz="2800" b="0" i="0" u="none" strike="noStrike" cap="none" dirty="0">
                <a:solidFill>
                  <a:schemeClr val="dk1"/>
                </a:solidFill>
                <a:latin typeface="Calibri"/>
                <a:ea typeface="Calibri"/>
                <a:cs typeface="Calibri"/>
                <a:sym typeface="Calibri"/>
              </a:rPr>
              <a:t> </a:t>
            </a:r>
            <a:endParaRPr dirty="0"/>
          </a:p>
          <a:p>
            <a:pPr marL="457200" marR="0" lvl="0" indent="-457200" algn="l" rtl="0">
              <a:spcBef>
                <a:spcPts val="0"/>
              </a:spcBef>
              <a:spcAft>
                <a:spcPts val="0"/>
              </a:spcAft>
              <a:buClr>
                <a:schemeClr val="dk1"/>
              </a:buClr>
              <a:buSzPts val="3600"/>
              <a:buFont typeface="Courier New"/>
              <a:buChar char="o"/>
            </a:pPr>
            <a:r>
              <a:rPr lang="es-ES" sz="3600" b="0" i="0" u="none" strike="noStrike" cap="none" dirty="0">
                <a:solidFill>
                  <a:schemeClr val="dk1"/>
                </a:solidFill>
                <a:latin typeface="Calibri"/>
                <a:ea typeface="Calibri"/>
                <a:cs typeface="Calibri"/>
                <a:sym typeface="Calibri"/>
              </a:rPr>
              <a:t>Correo (</a:t>
            </a:r>
            <a:r>
              <a:rPr lang="es-ES" sz="3600" b="0" i="0" u="sng" strike="noStrike" cap="none" dirty="0">
                <a:solidFill>
                  <a:srgbClr val="0000FF"/>
                </a:solidFill>
                <a:latin typeface="Calibri"/>
                <a:ea typeface="Calibri"/>
                <a:cs typeface="Calibri"/>
                <a:sym typeface="Calibri"/>
              </a:rPr>
              <a:t>fcomiguel.miras@murciaeduca.es</a:t>
            </a:r>
            <a:r>
              <a:rPr lang="es-ES" sz="3600" b="0" i="0" u="none" strike="noStrike" cap="none" dirty="0">
                <a:solidFill>
                  <a:schemeClr val="dk1"/>
                </a:solidFill>
                <a:latin typeface="Calibri"/>
                <a:ea typeface="Calibri"/>
                <a:cs typeface="Calibri"/>
                <a:sym typeface="Calibri"/>
              </a:rPr>
              <a:t>)</a:t>
            </a:r>
            <a:endParaRPr dirty="0"/>
          </a:p>
          <a:p>
            <a:pPr marL="457200" marR="0" lvl="0" indent="-457200" algn="l" rtl="0">
              <a:spcBef>
                <a:spcPts val="0"/>
              </a:spcBef>
              <a:spcAft>
                <a:spcPts val="0"/>
              </a:spcAft>
              <a:buClr>
                <a:schemeClr val="dk1"/>
              </a:buClr>
              <a:buSzPts val="3600"/>
              <a:buFont typeface="Courier New"/>
              <a:buChar char="o"/>
            </a:pPr>
            <a:r>
              <a:rPr lang="es-ES" sz="36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mirador.murciaeduca.es</a:t>
            </a:r>
            <a:endParaRPr lang="es-ES" sz="3600" b="0" i="0" u="sng" strike="noStrike" cap="none"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ourier New"/>
              <a:buChar char="o"/>
            </a:pPr>
            <a:r>
              <a:rPr lang="es-ES" sz="3600" u="sng" dirty="0" err="1">
                <a:solidFill>
                  <a:schemeClr val="dk1"/>
                </a:solidFill>
                <a:latin typeface="Calibri"/>
                <a:ea typeface="Calibri"/>
                <a:cs typeface="Calibri"/>
                <a:sym typeface="Calibri"/>
              </a:rPr>
              <a:t>TokApp</a:t>
            </a:r>
            <a:endParaRPr sz="3600" b="0" i="0" u="none" strike="noStrike" cap="none" dirty="0">
              <a:solidFill>
                <a:schemeClr val="dk1"/>
              </a:solidFill>
              <a:latin typeface="Calibri"/>
              <a:ea typeface="Calibri"/>
              <a:cs typeface="Calibri"/>
              <a:sym typeface="Calibri"/>
            </a:endParaRPr>
          </a:p>
          <a:p>
            <a:pPr marR="0" lvl="0" algn="l" rtl="0">
              <a:spcBef>
                <a:spcPts val="0"/>
              </a:spcBef>
              <a:spcAft>
                <a:spcPts val="0"/>
              </a:spcAft>
              <a:buClr>
                <a:schemeClr val="dk1"/>
              </a:buClr>
              <a:buSzPts val="3600"/>
            </a:pPr>
            <a:endParaRPr dirty="0"/>
          </a:p>
          <a:p>
            <a:pPr marL="457200" marR="0" lvl="0" indent="-457200" algn="l" rtl="0">
              <a:spcBef>
                <a:spcPts val="0"/>
              </a:spcBef>
              <a:spcAft>
                <a:spcPts val="0"/>
              </a:spcAft>
              <a:buClr>
                <a:schemeClr val="dk1"/>
              </a:buClr>
              <a:buSzPts val="3600"/>
              <a:buFont typeface="Courier New"/>
              <a:buChar char="o"/>
            </a:pPr>
            <a:r>
              <a:rPr lang="es-ES" sz="3600" b="0" i="0" u="none" strike="noStrike" cap="none" dirty="0">
                <a:solidFill>
                  <a:schemeClr val="dk1"/>
                </a:solidFill>
                <a:latin typeface="Calibri"/>
                <a:ea typeface="Calibri"/>
                <a:cs typeface="Calibri"/>
                <a:sym typeface="Calibri"/>
              </a:rPr>
              <a:t>Teléfono del Centro        </a:t>
            </a:r>
            <a:r>
              <a:rPr lang="es-ES" sz="2800" b="1" i="0" u="none" strike="noStrike" cap="none" dirty="0">
                <a:solidFill>
                  <a:srgbClr val="939393"/>
                </a:solidFill>
                <a:latin typeface="Lato"/>
                <a:ea typeface="Lato"/>
                <a:cs typeface="Lato"/>
                <a:sym typeface="Lato"/>
              </a:rPr>
              <a:t>968 </a:t>
            </a:r>
            <a:r>
              <a:rPr lang="es-ES" sz="2800" b="1" dirty="0">
                <a:solidFill>
                  <a:srgbClr val="939393"/>
                </a:solidFill>
                <a:latin typeface="Lato"/>
                <a:ea typeface="Lato"/>
                <a:cs typeface="Lato"/>
                <a:sym typeface="Lato"/>
              </a:rPr>
              <a:t>06 58 26</a:t>
            </a:r>
            <a:endParaRPr sz="4400" b="1" i="0" u="none" strike="noStrike" cap="none" dirty="0">
              <a:solidFill>
                <a:schemeClr val="dk1"/>
              </a:solidFill>
              <a:latin typeface="Calibri"/>
              <a:ea typeface="Calibri"/>
              <a:cs typeface="Calibri"/>
              <a:sym typeface="Calibri"/>
            </a:endParaRPr>
          </a:p>
        </p:txBody>
      </p:sp>
      <p:pic>
        <p:nvPicPr>
          <p:cNvPr id="229" name="Google Shape;229;p17"/>
          <p:cNvPicPr preferRelativeResize="0"/>
          <p:nvPr/>
        </p:nvPicPr>
        <p:blipFill rotWithShape="1">
          <a:blip r:embed="rId5">
            <a:alphaModFix/>
          </a:blip>
          <a:srcRect/>
          <a:stretch/>
        </p:blipFill>
        <p:spPr>
          <a:xfrm>
            <a:off x="4445000" y="5297488"/>
            <a:ext cx="952500" cy="952500"/>
          </a:xfrm>
          <a:prstGeom prst="rect">
            <a:avLst/>
          </a:prstGeom>
          <a:noFill/>
          <a:ln>
            <a:noFill/>
          </a:ln>
        </p:spPr>
      </p:pic>
      <p:pic>
        <p:nvPicPr>
          <p:cNvPr id="230" name="Google Shape;230;p17"/>
          <p:cNvPicPr preferRelativeResize="0"/>
          <p:nvPr/>
        </p:nvPicPr>
        <p:blipFill>
          <a:blip r:embed="rId6">
            <a:alphaModFix/>
          </a:blip>
          <a:stretch>
            <a:fillRect/>
          </a:stretch>
        </p:blipFill>
        <p:spPr>
          <a:xfrm>
            <a:off x="750900" y="561975"/>
            <a:ext cx="1400175" cy="1419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8"/>
          <p:cNvSpPr txBox="1"/>
          <p:nvPr/>
        </p:nvSpPr>
        <p:spPr>
          <a:xfrm>
            <a:off x="539750" y="4414838"/>
            <a:ext cx="8237538" cy="13223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000" b="0" i="0" u="none" strike="noStrike" cap="none">
                <a:solidFill>
                  <a:srgbClr val="E36C09"/>
                </a:solidFill>
                <a:latin typeface="Calibri"/>
                <a:ea typeface="Calibri"/>
                <a:cs typeface="Calibri"/>
                <a:sym typeface="Calibri"/>
              </a:rPr>
              <a:t>¡Muchas gracias!</a:t>
            </a:r>
            <a:endParaRPr/>
          </a:p>
        </p:txBody>
      </p:sp>
      <p:pic>
        <p:nvPicPr>
          <p:cNvPr id="236" name="Google Shape;236;p18"/>
          <p:cNvPicPr preferRelativeResize="0"/>
          <p:nvPr/>
        </p:nvPicPr>
        <p:blipFill>
          <a:blip r:embed="rId3">
            <a:alphaModFix/>
          </a:blip>
          <a:stretch>
            <a:fillRect/>
          </a:stretch>
        </p:blipFill>
        <p:spPr>
          <a:xfrm>
            <a:off x="1372375" y="900550"/>
            <a:ext cx="6572299" cy="3017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p:nvPr/>
        </p:nvSpPr>
        <p:spPr>
          <a:xfrm>
            <a:off x="617538" y="1886138"/>
            <a:ext cx="852646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b="0" i="0" u="none" strike="noStrike" cap="none" dirty="0">
                <a:solidFill>
                  <a:srgbClr val="E36C09"/>
                </a:solidFill>
                <a:latin typeface="Calibri"/>
                <a:ea typeface="Calibri"/>
                <a:cs typeface="Calibri"/>
                <a:sym typeface="Calibri"/>
              </a:rPr>
              <a:t>Horario oficial completo</a:t>
            </a:r>
            <a:endParaRPr sz="4800" b="0" i="0" u="none" strike="noStrike" cap="none" dirty="0">
              <a:solidFill>
                <a:srgbClr val="E36C09"/>
              </a:solidFill>
              <a:latin typeface="Calibri"/>
              <a:ea typeface="Calibri"/>
              <a:cs typeface="Calibri"/>
              <a:sym typeface="Calibri"/>
            </a:endParaRPr>
          </a:p>
        </p:txBody>
      </p:sp>
      <p:sp>
        <p:nvSpPr>
          <p:cNvPr id="107" name="Google Shape;107;p3"/>
          <p:cNvSpPr txBox="1"/>
          <p:nvPr/>
        </p:nvSpPr>
        <p:spPr>
          <a:xfrm>
            <a:off x="987204" y="3556814"/>
            <a:ext cx="6887833" cy="2862282"/>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Courier New"/>
              <a:buChar char="o"/>
            </a:pPr>
            <a:r>
              <a:rPr lang="es-ES" sz="3600" b="0" i="0" u="none" strike="noStrike" cap="none" dirty="0">
                <a:solidFill>
                  <a:schemeClr val="dk1"/>
                </a:solidFill>
                <a:latin typeface="Calibri"/>
                <a:ea typeface="Calibri"/>
                <a:cs typeface="Calibri"/>
                <a:sym typeface="Calibri"/>
              </a:rPr>
              <a:t>Material escolar</a:t>
            </a:r>
            <a:endParaRPr dirty="0"/>
          </a:p>
          <a:p>
            <a:pPr marL="571500" marR="0" lvl="0" indent="-571500" algn="l" rtl="0">
              <a:spcBef>
                <a:spcPts val="0"/>
              </a:spcBef>
              <a:spcAft>
                <a:spcPts val="0"/>
              </a:spcAft>
              <a:buClr>
                <a:schemeClr val="dk1"/>
              </a:buClr>
              <a:buSzPts val="3600"/>
              <a:buFont typeface="Courier New"/>
              <a:buChar char="o"/>
            </a:pPr>
            <a:r>
              <a:rPr lang="es-ES" sz="3600" b="0" i="0" u="none" strike="noStrike" cap="none" dirty="0">
                <a:solidFill>
                  <a:schemeClr val="dk1"/>
                </a:solidFill>
                <a:latin typeface="Calibri"/>
                <a:ea typeface="Calibri"/>
                <a:cs typeface="Calibri"/>
                <a:sym typeface="Calibri"/>
              </a:rPr>
              <a:t>Traer ordenador portátil</a:t>
            </a:r>
            <a:endParaRPr dirty="0"/>
          </a:p>
          <a:p>
            <a:pPr marL="571500" marR="0" lvl="0" indent="-571500" algn="l" rtl="0">
              <a:spcBef>
                <a:spcPts val="0"/>
              </a:spcBef>
              <a:spcAft>
                <a:spcPts val="0"/>
              </a:spcAft>
              <a:buClr>
                <a:schemeClr val="dk1"/>
              </a:buClr>
              <a:buSzPts val="3600"/>
              <a:buFont typeface="Courier New"/>
              <a:buChar char="o"/>
            </a:pPr>
            <a:r>
              <a:rPr lang="es-ES" sz="3600" b="0" i="0" u="none" strike="noStrike" cap="none" dirty="0">
                <a:solidFill>
                  <a:schemeClr val="dk1"/>
                </a:solidFill>
                <a:latin typeface="Calibri"/>
                <a:ea typeface="Calibri"/>
                <a:cs typeface="Calibri"/>
                <a:sym typeface="Calibri"/>
              </a:rPr>
              <a:t>Pruebas de Evaluación Inicial</a:t>
            </a:r>
          </a:p>
          <a:p>
            <a:pPr marL="571500" marR="0" lvl="0" indent="-571500" algn="l" rtl="0">
              <a:spcBef>
                <a:spcPts val="0"/>
              </a:spcBef>
              <a:spcAft>
                <a:spcPts val="0"/>
              </a:spcAft>
              <a:buClr>
                <a:schemeClr val="dk1"/>
              </a:buClr>
              <a:buSzPts val="3600"/>
              <a:buFont typeface="Courier New"/>
              <a:buChar char="o"/>
            </a:pPr>
            <a:r>
              <a:rPr lang="es-ES" sz="3600" dirty="0">
                <a:solidFill>
                  <a:schemeClr val="dk1"/>
                </a:solidFill>
                <a:latin typeface="Calibri"/>
                <a:cs typeface="Calibri"/>
                <a:sym typeface="Calibri"/>
              </a:rPr>
              <a:t>Temas en PDF descargados de la web MDC concentra.</a:t>
            </a:r>
            <a:endParaRPr dirty="0"/>
          </a:p>
        </p:txBody>
      </p:sp>
      <p:sp>
        <p:nvSpPr>
          <p:cNvPr id="108" name="Google Shape;108;p3"/>
          <p:cNvSpPr txBox="1"/>
          <p:nvPr/>
        </p:nvSpPr>
        <p:spPr>
          <a:xfrm>
            <a:off x="2411413" y="561975"/>
            <a:ext cx="5113337" cy="922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Programa Centros Digitales:</a:t>
            </a:r>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Modalidad Avanzada</a:t>
            </a:r>
            <a:endParaRPr/>
          </a:p>
        </p:txBody>
      </p:sp>
      <p:cxnSp>
        <p:nvCxnSpPr>
          <p:cNvPr id="109" name="Google Shape;109;p3"/>
          <p:cNvCxnSpPr/>
          <p:nvPr/>
        </p:nvCxnSpPr>
        <p:spPr>
          <a:xfrm>
            <a:off x="2517775" y="836613"/>
            <a:ext cx="2879725" cy="0"/>
          </a:xfrm>
          <a:prstGeom prst="straightConnector1">
            <a:avLst/>
          </a:prstGeom>
          <a:noFill/>
          <a:ln w="50800" cap="flat" cmpd="sng">
            <a:solidFill>
              <a:srgbClr val="E36C09"/>
            </a:solidFill>
            <a:prstDash val="solid"/>
            <a:round/>
            <a:headEnd type="none" w="sm" len="sm"/>
            <a:tailEnd type="none" w="sm" len="sm"/>
          </a:ln>
        </p:spPr>
      </p:cxnSp>
      <p:cxnSp>
        <p:nvCxnSpPr>
          <p:cNvPr id="110" name="Google Shape;110;p3"/>
          <p:cNvCxnSpPr/>
          <p:nvPr/>
        </p:nvCxnSpPr>
        <p:spPr>
          <a:xfrm>
            <a:off x="2511425" y="1481138"/>
            <a:ext cx="2886075" cy="0"/>
          </a:xfrm>
          <a:prstGeom prst="straightConnector1">
            <a:avLst/>
          </a:prstGeom>
          <a:noFill/>
          <a:ln w="15875" cap="flat" cmpd="sng">
            <a:solidFill>
              <a:srgbClr val="E36C09"/>
            </a:solidFill>
            <a:prstDash val="solid"/>
            <a:round/>
            <a:headEnd type="none" w="sm" len="sm"/>
            <a:tailEnd type="none" w="sm" len="sm"/>
          </a:ln>
        </p:spPr>
      </p:cxnSp>
      <p:pic>
        <p:nvPicPr>
          <p:cNvPr id="111" name="Google Shape;111;p3"/>
          <p:cNvPicPr preferRelativeResize="0"/>
          <p:nvPr/>
        </p:nvPicPr>
        <p:blipFill>
          <a:blip r:embed="rId3">
            <a:alphaModFix/>
          </a:blip>
          <a:stretch>
            <a:fillRect/>
          </a:stretch>
        </p:blipFill>
        <p:spPr>
          <a:xfrm>
            <a:off x="451650" y="543065"/>
            <a:ext cx="1225388" cy="12420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p:nvPr/>
        </p:nvSpPr>
        <p:spPr>
          <a:xfrm>
            <a:off x="1470269" y="805253"/>
            <a:ext cx="8237537" cy="13239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000" b="0" i="0" u="none" strike="noStrike" cap="none" dirty="0">
                <a:solidFill>
                  <a:srgbClr val="E36C09"/>
                </a:solidFill>
                <a:latin typeface="Calibri"/>
                <a:ea typeface="Calibri"/>
                <a:cs typeface="Calibri"/>
                <a:sym typeface="Calibri"/>
              </a:rPr>
              <a:t>El ordenador</a:t>
            </a:r>
            <a:endParaRPr dirty="0"/>
          </a:p>
        </p:txBody>
      </p:sp>
      <p:sp>
        <p:nvSpPr>
          <p:cNvPr id="117" name="Google Shape;117;p4"/>
          <p:cNvSpPr txBox="1"/>
          <p:nvPr/>
        </p:nvSpPr>
        <p:spPr>
          <a:xfrm>
            <a:off x="118790" y="1968880"/>
            <a:ext cx="5470247" cy="4832052"/>
          </a:xfrm>
          <a:prstGeom prst="rect">
            <a:avLst/>
          </a:prstGeom>
          <a:noFill/>
          <a:ln w="19050" cap="flat" cmpd="sng">
            <a:solidFill>
              <a:srgbClr val="E36C0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i="0" u="none" strike="noStrike" cap="none" dirty="0">
                <a:solidFill>
                  <a:srgbClr val="E36C09"/>
                </a:solidFill>
                <a:latin typeface="Calibri"/>
                <a:ea typeface="Calibri"/>
                <a:cs typeface="Calibri"/>
                <a:sym typeface="Calibri"/>
              </a:rPr>
              <a:t>Requisitos mínimos:</a:t>
            </a:r>
            <a:endParaRPr dirty="0"/>
          </a:p>
          <a:p>
            <a:pPr marL="285750" marR="0" lvl="0" indent="-285750" algn="l" rtl="0">
              <a:spcBef>
                <a:spcPts val="0"/>
              </a:spcBef>
              <a:spcAft>
                <a:spcPts val="0"/>
              </a:spcAft>
              <a:buClr>
                <a:schemeClr val="dk1"/>
              </a:buClr>
              <a:buSzPts val="2000"/>
              <a:buFont typeface="Arial"/>
              <a:buChar char="•"/>
            </a:pPr>
            <a:r>
              <a:rPr lang="es-ES" sz="2000" b="0" i="0" u="none" strike="noStrike" cap="none" dirty="0">
                <a:solidFill>
                  <a:schemeClr val="dk1"/>
                </a:solidFill>
                <a:latin typeface="Calibri"/>
                <a:ea typeface="Calibri"/>
                <a:cs typeface="Calibri"/>
                <a:sym typeface="Calibri"/>
              </a:rPr>
              <a:t>Tamaño de pantalla mínimo 10,1” y máximo 13” </a:t>
            </a:r>
            <a:endParaRPr dirty="0"/>
          </a:p>
          <a:p>
            <a:pPr marL="285750" marR="0" lvl="0" indent="-285750" algn="l" rtl="0">
              <a:spcBef>
                <a:spcPts val="0"/>
              </a:spcBef>
              <a:spcAft>
                <a:spcPts val="0"/>
              </a:spcAft>
              <a:buClr>
                <a:schemeClr val="dk1"/>
              </a:buClr>
              <a:buSzPts val="2000"/>
              <a:buFont typeface="Arial"/>
              <a:buChar char="•"/>
            </a:pPr>
            <a:r>
              <a:rPr lang="es-ES" sz="2000" b="0" i="0" u="none" strike="noStrike" cap="none" dirty="0">
                <a:solidFill>
                  <a:schemeClr val="dk1"/>
                </a:solidFill>
                <a:latin typeface="Calibri"/>
                <a:ea typeface="Calibri"/>
                <a:cs typeface="Calibri"/>
                <a:sym typeface="Calibri"/>
              </a:rPr>
              <a:t>Espacio libre mínimo de 128 Gb SSD</a:t>
            </a:r>
            <a:endParaRPr dirty="0"/>
          </a:p>
          <a:p>
            <a:pPr marL="285750" marR="0" lvl="0" indent="-285750" algn="l" rtl="0">
              <a:spcBef>
                <a:spcPts val="0"/>
              </a:spcBef>
              <a:spcAft>
                <a:spcPts val="0"/>
              </a:spcAft>
              <a:buClr>
                <a:schemeClr val="dk1"/>
              </a:buClr>
              <a:buSzPts val="2000"/>
              <a:buFont typeface="Arial"/>
              <a:buChar char="•"/>
            </a:pPr>
            <a:r>
              <a:rPr lang="es-ES" sz="2000" b="0" i="0" u="none" strike="noStrike" cap="none" dirty="0">
                <a:solidFill>
                  <a:schemeClr val="dk1"/>
                </a:solidFill>
                <a:latin typeface="Calibri"/>
                <a:ea typeface="Calibri"/>
                <a:cs typeface="Calibri"/>
                <a:sym typeface="Calibri"/>
              </a:rPr>
              <a:t>4Gb de RAM</a:t>
            </a:r>
            <a:endParaRPr dirty="0"/>
          </a:p>
          <a:p>
            <a:pPr marL="285750" marR="0" lvl="0" indent="-285750" algn="l" rtl="0">
              <a:spcBef>
                <a:spcPts val="0"/>
              </a:spcBef>
              <a:spcAft>
                <a:spcPts val="0"/>
              </a:spcAft>
              <a:buClr>
                <a:schemeClr val="dk1"/>
              </a:buClr>
              <a:buSzPts val="2000"/>
              <a:buFont typeface="Arial"/>
              <a:buChar char="•"/>
            </a:pPr>
            <a:r>
              <a:rPr lang="es-ES" sz="2000" b="0" i="0" u="none" strike="noStrike" cap="none" dirty="0">
                <a:solidFill>
                  <a:schemeClr val="dk1"/>
                </a:solidFill>
                <a:latin typeface="Calibri"/>
                <a:ea typeface="Calibri"/>
                <a:cs typeface="Calibri"/>
                <a:sym typeface="Calibri"/>
              </a:rPr>
              <a:t>Red </a:t>
            </a:r>
            <a:r>
              <a:rPr lang="es-ES" sz="2000" b="0" i="0" u="none" strike="noStrike" cap="none" dirty="0" err="1">
                <a:solidFill>
                  <a:schemeClr val="dk1"/>
                </a:solidFill>
                <a:latin typeface="Calibri"/>
                <a:ea typeface="Calibri"/>
                <a:cs typeface="Calibri"/>
                <a:sym typeface="Calibri"/>
              </a:rPr>
              <a:t>WiFi</a:t>
            </a:r>
            <a:endParaRPr sz="2000" b="0" i="0" u="none" strike="noStrike" cap="none"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s-ES" sz="2000" b="0" i="0" u="none" strike="noStrike" cap="none" dirty="0">
                <a:solidFill>
                  <a:schemeClr val="dk1"/>
                </a:solidFill>
                <a:latin typeface="Calibri"/>
                <a:ea typeface="Calibri"/>
                <a:cs typeface="Calibri"/>
                <a:sym typeface="Calibri"/>
              </a:rPr>
              <a:t>Teclado físico.</a:t>
            </a:r>
            <a:endParaRPr dirty="0"/>
          </a:p>
          <a:p>
            <a:pPr marL="285750" marR="0" lvl="0" indent="-285750" algn="l" rtl="0">
              <a:spcBef>
                <a:spcPts val="0"/>
              </a:spcBef>
              <a:spcAft>
                <a:spcPts val="0"/>
              </a:spcAft>
              <a:buClr>
                <a:schemeClr val="dk1"/>
              </a:buClr>
              <a:buSzPts val="2000"/>
              <a:buFont typeface="Arial"/>
              <a:buChar char="•"/>
            </a:pPr>
            <a:r>
              <a:rPr lang="es-ES" sz="2000" b="0" i="0" u="none" strike="noStrike" cap="none" dirty="0">
                <a:solidFill>
                  <a:schemeClr val="dk1"/>
                </a:solidFill>
                <a:latin typeface="Calibri"/>
                <a:ea typeface="Calibri"/>
                <a:cs typeface="Calibri"/>
                <a:sym typeface="Calibri"/>
              </a:rPr>
              <a:t>Cámara y micrófono incorporado.</a:t>
            </a:r>
            <a:endParaRPr dirty="0"/>
          </a:p>
          <a:p>
            <a:pPr marL="285750" marR="0" lvl="0" indent="-285750" algn="l" rtl="0">
              <a:spcBef>
                <a:spcPts val="0"/>
              </a:spcBef>
              <a:spcAft>
                <a:spcPts val="0"/>
              </a:spcAft>
              <a:buClr>
                <a:schemeClr val="dk1"/>
              </a:buClr>
              <a:buSzPts val="2000"/>
              <a:buFont typeface="Arial"/>
              <a:buChar char="•"/>
            </a:pPr>
            <a:r>
              <a:rPr lang="es-ES" sz="2000" b="0" i="0" u="none" strike="noStrike" cap="none" dirty="0">
                <a:solidFill>
                  <a:schemeClr val="dk1"/>
                </a:solidFill>
                <a:latin typeface="Calibri"/>
                <a:ea typeface="Calibri"/>
                <a:cs typeface="Calibri"/>
                <a:sym typeface="Calibri"/>
              </a:rPr>
              <a:t>Sistema operativo Windows 10 </a:t>
            </a:r>
            <a:r>
              <a:rPr lang="es-ES" sz="2000" b="1" i="0" u="none" strike="noStrike" cap="none" dirty="0">
                <a:solidFill>
                  <a:schemeClr val="dk1"/>
                </a:solidFill>
                <a:latin typeface="Calibri"/>
                <a:ea typeface="Calibri"/>
                <a:cs typeface="Calibri"/>
                <a:sym typeface="Calibri"/>
              </a:rPr>
              <a:t>(no se aceptan versiones S de Windows)</a:t>
            </a:r>
            <a:endParaRPr b="1" dirty="0"/>
          </a:p>
          <a:p>
            <a:pPr marL="285750" marR="0" lvl="0" indent="-285750" algn="l" rtl="0">
              <a:spcBef>
                <a:spcPts val="0"/>
              </a:spcBef>
              <a:spcAft>
                <a:spcPts val="0"/>
              </a:spcAft>
              <a:buClr>
                <a:schemeClr val="dk1"/>
              </a:buClr>
              <a:buSzPts val="2000"/>
              <a:buFont typeface="Arial"/>
              <a:buChar char="•"/>
            </a:pPr>
            <a:r>
              <a:rPr lang="es-ES" sz="2000" b="0" i="0" u="none" strike="noStrike" cap="none" dirty="0">
                <a:solidFill>
                  <a:schemeClr val="dk1"/>
                </a:solidFill>
                <a:latin typeface="Calibri"/>
                <a:ea typeface="Calibri"/>
                <a:cs typeface="Calibri"/>
                <a:sym typeface="Calibri"/>
              </a:rPr>
              <a:t>Funda de protección acolchada para el equipo (recomendado)</a:t>
            </a:r>
            <a:endParaRPr sz="2000" b="0" i="0" u="none" strike="noStrike" cap="none"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alibri"/>
              <a:buChar char="•"/>
            </a:pPr>
            <a:r>
              <a:rPr lang="es-ES" sz="2000" dirty="0">
                <a:solidFill>
                  <a:schemeClr val="dk1"/>
                </a:solidFill>
                <a:latin typeface="Calibri"/>
                <a:ea typeface="Calibri"/>
                <a:cs typeface="Calibri"/>
                <a:sym typeface="Calibri"/>
              </a:rPr>
              <a:t>Ratón con cable (recomendado)</a:t>
            </a:r>
            <a:endParaRPr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s-ES" sz="2000" b="0" i="0" u="none" strike="noStrike" cap="none" dirty="0">
                <a:solidFill>
                  <a:schemeClr val="dk1"/>
                </a:solidFill>
                <a:latin typeface="Calibri"/>
                <a:ea typeface="Calibri"/>
                <a:cs typeface="Calibri"/>
                <a:sym typeface="Calibri"/>
              </a:rPr>
              <a:t>Duración mínima de batería de 6 horas sin enchufar (obligatorio)</a:t>
            </a:r>
          </a:p>
          <a:p>
            <a:pPr marL="285750" marR="0" lvl="0" indent="-285750" algn="l" rtl="0">
              <a:spcBef>
                <a:spcPts val="0"/>
              </a:spcBef>
              <a:spcAft>
                <a:spcPts val="0"/>
              </a:spcAft>
              <a:buClr>
                <a:schemeClr val="dk1"/>
              </a:buClr>
              <a:buSzPts val="2000"/>
              <a:buFont typeface="Arial"/>
              <a:buChar char="•"/>
            </a:pPr>
            <a:r>
              <a:rPr lang="es-ES" sz="2000" dirty="0">
                <a:solidFill>
                  <a:schemeClr val="dk1"/>
                </a:solidFill>
                <a:latin typeface="Calibri"/>
                <a:ea typeface="Calibri"/>
                <a:cs typeface="Calibri"/>
                <a:sym typeface="Calibri"/>
              </a:rPr>
              <a:t>Seguro de rotura o caída (recomendado)</a:t>
            </a:r>
            <a:r>
              <a:rPr lang="es-ES" sz="1800" b="0" i="0" u="none" strike="noStrike" cap="none" dirty="0">
                <a:solidFill>
                  <a:schemeClr val="dk1"/>
                </a:solidFill>
                <a:latin typeface="Calibri"/>
                <a:ea typeface="Calibri"/>
                <a:cs typeface="Calibri"/>
                <a:sym typeface="Calibri"/>
              </a:rPr>
              <a:t>	</a:t>
            </a:r>
            <a:endParaRPr dirty="0"/>
          </a:p>
        </p:txBody>
      </p:sp>
      <p:sp>
        <p:nvSpPr>
          <p:cNvPr id="118" name="Google Shape;118;p4"/>
          <p:cNvSpPr txBox="1"/>
          <p:nvPr/>
        </p:nvSpPr>
        <p:spPr>
          <a:xfrm>
            <a:off x="5766624" y="1936849"/>
            <a:ext cx="3156000" cy="4832052"/>
          </a:xfrm>
          <a:prstGeom prst="rect">
            <a:avLst/>
          </a:prstGeom>
          <a:noFill/>
          <a:ln w="19050" cap="flat" cmpd="sng">
            <a:solidFill>
              <a:srgbClr val="E36C0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i="0" u="none" strike="noStrike" cap="none" dirty="0">
                <a:solidFill>
                  <a:srgbClr val="E36C09"/>
                </a:solidFill>
                <a:latin typeface="Calibri"/>
                <a:ea typeface="Calibri"/>
                <a:cs typeface="Calibri"/>
                <a:sym typeface="Calibri"/>
              </a:rPr>
              <a:t>Software necesario:</a:t>
            </a:r>
            <a:endParaRPr dirty="0"/>
          </a:p>
          <a:p>
            <a:pPr marL="285750" marR="0" lvl="0" indent="-285750" algn="l" rtl="0">
              <a:spcBef>
                <a:spcPts val="0"/>
              </a:spcBef>
              <a:spcAft>
                <a:spcPts val="0"/>
              </a:spcAft>
              <a:buClr>
                <a:schemeClr val="dk1"/>
              </a:buClr>
              <a:buSzPts val="2000"/>
              <a:buFont typeface="Arial"/>
              <a:buChar char="•"/>
            </a:pPr>
            <a:r>
              <a:rPr lang="es-ES" sz="2000" i="0" u="none" strike="noStrike" cap="none" dirty="0">
                <a:solidFill>
                  <a:schemeClr val="dk1"/>
                </a:solidFill>
                <a:latin typeface="Calibri"/>
                <a:ea typeface="Calibri"/>
                <a:cs typeface="Calibri"/>
                <a:sym typeface="Calibri"/>
              </a:rPr>
              <a:t>Procesador de textos y gestor de presentaciones (</a:t>
            </a:r>
            <a:r>
              <a:rPr lang="es-ES" sz="2000" i="0" u="none" strike="noStrike" cap="none" dirty="0" err="1">
                <a:solidFill>
                  <a:schemeClr val="dk1"/>
                </a:solidFill>
                <a:latin typeface="Calibri"/>
                <a:ea typeface="Calibri"/>
                <a:cs typeface="Calibri"/>
                <a:sym typeface="Calibri"/>
              </a:rPr>
              <a:t>Libreoffice</a:t>
            </a:r>
            <a:r>
              <a:rPr lang="es-ES" sz="2000" i="0" u="none" strike="noStrike" cap="none" dirty="0">
                <a:solidFill>
                  <a:schemeClr val="dk1"/>
                </a:solidFill>
                <a:latin typeface="Calibri"/>
                <a:ea typeface="Calibri"/>
                <a:cs typeface="Calibri"/>
                <a:sym typeface="Calibri"/>
              </a:rPr>
              <a:t>)</a:t>
            </a:r>
            <a:endParaRPr dirty="0"/>
          </a:p>
          <a:p>
            <a:pPr marL="285750" marR="0" lvl="0" indent="-285750" algn="l" rtl="0">
              <a:spcBef>
                <a:spcPts val="0"/>
              </a:spcBef>
              <a:spcAft>
                <a:spcPts val="0"/>
              </a:spcAft>
              <a:buClr>
                <a:schemeClr val="dk1"/>
              </a:buClr>
              <a:buSzPts val="2000"/>
              <a:buFont typeface="Arial"/>
              <a:buChar char="•"/>
            </a:pPr>
            <a:r>
              <a:rPr lang="es-ES" sz="2000" i="0" u="none" strike="noStrike" cap="none" dirty="0">
                <a:solidFill>
                  <a:schemeClr val="dk1"/>
                </a:solidFill>
                <a:latin typeface="Calibri"/>
                <a:ea typeface="Calibri"/>
                <a:cs typeface="Calibri"/>
                <a:sym typeface="Calibri"/>
              </a:rPr>
              <a:t>Lector de PDF Acrobat Reader DC</a:t>
            </a:r>
            <a:endParaRPr dirty="0"/>
          </a:p>
          <a:p>
            <a:pPr marL="285750" marR="0" lvl="0" indent="-285750" algn="l" rtl="0">
              <a:spcBef>
                <a:spcPts val="0"/>
              </a:spcBef>
              <a:spcAft>
                <a:spcPts val="0"/>
              </a:spcAft>
              <a:buClr>
                <a:schemeClr val="dk1"/>
              </a:buClr>
              <a:buSzPts val="2000"/>
              <a:buFont typeface="Arial"/>
              <a:buChar char="•"/>
            </a:pPr>
            <a:r>
              <a:rPr lang="es-ES" sz="2000" i="0" u="none" strike="noStrike" cap="none" dirty="0" err="1">
                <a:solidFill>
                  <a:schemeClr val="dk1"/>
                </a:solidFill>
                <a:latin typeface="Calibri"/>
                <a:ea typeface="Calibri"/>
                <a:cs typeface="Calibri"/>
                <a:sym typeface="Calibri"/>
              </a:rPr>
              <a:t>WinRar</a:t>
            </a:r>
            <a:endParaRPr sz="2000" i="0" u="none" strike="noStrike" cap="none"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s-ES" sz="2000" i="0" u="none" strike="noStrike" cap="none" dirty="0">
                <a:solidFill>
                  <a:schemeClr val="dk1"/>
                </a:solidFill>
                <a:latin typeface="Calibri"/>
                <a:ea typeface="Calibri"/>
                <a:cs typeface="Calibri"/>
                <a:sym typeface="Calibri"/>
              </a:rPr>
              <a:t>Antivirus gratuito </a:t>
            </a:r>
            <a:r>
              <a:rPr lang="es-ES" sz="2000" i="0" u="none" strike="noStrike" cap="none" dirty="0">
                <a:solidFill>
                  <a:schemeClr val="tx1"/>
                </a:solidFill>
                <a:latin typeface="Calibri" panose="020F0502020204030204" pitchFamily="34" charset="0"/>
                <a:ea typeface="Calibri"/>
                <a:cs typeface="Calibri" panose="020F0502020204030204" pitchFamily="34" charset="0"/>
                <a:sym typeface="Calibri"/>
              </a:rPr>
              <a:t>ZONEALARM </a:t>
            </a:r>
            <a:endParaRPr sz="2000" dirty="0">
              <a:solidFill>
                <a:schemeClr val="tx1"/>
              </a:solidFill>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2000"/>
              <a:buFont typeface="Arial"/>
              <a:buChar char="•"/>
            </a:pPr>
            <a:r>
              <a:rPr lang="es-ES" sz="2000" i="0" u="none" strike="noStrike" cap="none" dirty="0">
                <a:solidFill>
                  <a:schemeClr val="tx1"/>
                </a:solidFill>
                <a:latin typeface="Calibri" panose="020F0502020204030204" pitchFamily="34" charset="0"/>
                <a:ea typeface="Calibri"/>
                <a:cs typeface="Calibri" panose="020F0502020204030204" pitchFamily="34" charset="0"/>
                <a:sym typeface="Calibri"/>
              </a:rPr>
              <a:t>Navegador Chrome</a:t>
            </a:r>
          </a:p>
          <a:p>
            <a:pPr marL="285750" marR="0" lvl="0" indent="-285750" algn="l" rtl="0">
              <a:spcBef>
                <a:spcPts val="0"/>
              </a:spcBef>
              <a:spcAft>
                <a:spcPts val="0"/>
              </a:spcAft>
              <a:buClr>
                <a:schemeClr val="dk1"/>
              </a:buClr>
              <a:buSzPts val="2000"/>
              <a:buFont typeface="Arial"/>
              <a:buChar char="•"/>
            </a:pPr>
            <a:r>
              <a:rPr lang="es-ES" sz="2000" i="0" dirty="0">
                <a:solidFill>
                  <a:schemeClr val="tx1"/>
                </a:solidFill>
                <a:effectLst/>
                <a:latin typeface="Calibri" panose="020F0502020204030204" pitchFamily="34" charset="0"/>
                <a:cs typeface="Calibri" panose="020F0502020204030204" pitchFamily="34" charset="0"/>
              </a:rPr>
              <a:t>7-Zip</a:t>
            </a:r>
            <a:endParaRPr sz="2000"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s-ES" sz="2000" b="1" i="0" u="none" strike="noStrike" cap="none" dirty="0">
                <a:solidFill>
                  <a:schemeClr val="dk1"/>
                </a:solidFill>
                <a:latin typeface="Calibri"/>
                <a:ea typeface="Calibri"/>
                <a:cs typeface="Calibri"/>
                <a:sym typeface="Calibri"/>
              </a:rPr>
              <a:t>Todos los programas s</a:t>
            </a:r>
            <a:r>
              <a:rPr lang="es-ES" sz="2000" b="1" dirty="0">
                <a:solidFill>
                  <a:schemeClr val="dk1"/>
                </a:solidFill>
                <a:latin typeface="Calibri"/>
                <a:ea typeface="Calibri"/>
                <a:cs typeface="Calibri"/>
                <a:sym typeface="Calibri"/>
              </a:rPr>
              <a:t>on</a:t>
            </a:r>
            <a:r>
              <a:rPr lang="es-ES" sz="2000" b="1" i="0" u="none" strike="noStrike" cap="none" dirty="0">
                <a:solidFill>
                  <a:schemeClr val="dk1"/>
                </a:solidFill>
                <a:latin typeface="Calibri"/>
                <a:ea typeface="Calibri"/>
                <a:cs typeface="Calibri"/>
                <a:sym typeface="Calibri"/>
              </a:rPr>
              <a:t> gratuitos y descargables en la web del centro en </a:t>
            </a:r>
            <a:r>
              <a:rPr lang="es-ES" sz="2000" b="1" i="0" u="none" strike="noStrike" cap="none" dirty="0" err="1">
                <a:solidFill>
                  <a:schemeClr val="dk1"/>
                </a:solidFill>
                <a:latin typeface="Calibri"/>
                <a:ea typeface="Calibri"/>
                <a:cs typeface="Calibri"/>
                <a:sym typeface="Calibri"/>
              </a:rPr>
              <a:t>MdC</a:t>
            </a:r>
            <a:r>
              <a:rPr lang="es-ES" sz="2000" b="1" i="0" u="none" strike="noStrike" cap="none" dirty="0">
                <a:solidFill>
                  <a:schemeClr val="dk1"/>
                </a:solidFill>
                <a:latin typeface="Calibri"/>
                <a:ea typeface="Calibri"/>
                <a:cs typeface="Calibri"/>
                <a:sym typeface="Calibri"/>
              </a:rPr>
              <a:t> Concentra</a:t>
            </a:r>
            <a:r>
              <a:rPr lang="es-ES" sz="2000" b="0" i="0" u="none" strike="noStrike" cap="none" dirty="0">
                <a:solidFill>
                  <a:schemeClr val="dk1"/>
                </a:solidFill>
                <a:latin typeface="Calibri"/>
                <a:ea typeface="Calibri"/>
                <a:cs typeface="Calibri"/>
                <a:sym typeface="Calibri"/>
              </a:rPr>
              <a:t>	</a:t>
            </a:r>
            <a:endParaRPr dirty="0"/>
          </a:p>
        </p:txBody>
      </p:sp>
      <p:sp>
        <p:nvSpPr>
          <p:cNvPr id="119" name="Google Shape;119;p4"/>
          <p:cNvSpPr txBox="1"/>
          <p:nvPr/>
        </p:nvSpPr>
        <p:spPr>
          <a:xfrm>
            <a:off x="1991796" y="57068"/>
            <a:ext cx="5113337" cy="922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s-ES" sz="1800" b="0" i="0" u="none" strike="noStrike" cap="none" dirty="0">
                <a:solidFill>
                  <a:schemeClr val="dk1"/>
                </a:solidFill>
                <a:latin typeface="Arial"/>
                <a:ea typeface="Arial"/>
                <a:cs typeface="Arial"/>
                <a:sym typeface="Arial"/>
              </a:rPr>
              <a:t>Programa Centros Digitales:</a:t>
            </a:r>
            <a:endParaRPr dirty="0"/>
          </a:p>
          <a:p>
            <a:pPr marL="0" marR="0" lvl="0" indent="0" algn="l" rtl="0">
              <a:spcBef>
                <a:spcPts val="0"/>
              </a:spcBef>
              <a:spcAft>
                <a:spcPts val="0"/>
              </a:spcAft>
              <a:buClr>
                <a:schemeClr val="dk1"/>
              </a:buClr>
              <a:buSzPts val="1800"/>
              <a:buFont typeface="Arial"/>
              <a:buNone/>
            </a:pPr>
            <a:r>
              <a:rPr lang="es-ES" sz="1800" b="0" i="0" u="none" strike="noStrike" cap="none" dirty="0">
                <a:solidFill>
                  <a:schemeClr val="dk1"/>
                </a:solidFill>
                <a:latin typeface="Arial"/>
                <a:ea typeface="Arial"/>
                <a:cs typeface="Arial"/>
                <a:sym typeface="Arial"/>
              </a:rPr>
              <a:t>Modalidad Avanzada</a:t>
            </a:r>
            <a:endParaRPr dirty="0"/>
          </a:p>
        </p:txBody>
      </p:sp>
      <p:cxnSp>
        <p:nvCxnSpPr>
          <p:cNvPr id="120" name="Google Shape;120;p4"/>
          <p:cNvCxnSpPr/>
          <p:nvPr/>
        </p:nvCxnSpPr>
        <p:spPr>
          <a:xfrm>
            <a:off x="2045217" y="314099"/>
            <a:ext cx="2879725" cy="0"/>
          </a:xfrm>
          <a:prstGeom prst="straightConnector1">
            <a:avLst/>
          </a:prstGeom>
          <a:noFill/>
          <a:ln w="50800" cap="flat" cmpd="sng">
            <a:solidFill>
              <a:srgbClr val="E36C09"/>
            </a:solidFill>
            <a:prstDash val="solid"/>
            <a:round/>
            <a:headEnd type="none" w="sm" len="sm"/>
            <a:tailEnd type="none" w="sm" len="sm"/>
          </a:ln>
        </p:spPr>
      </p:cxnSp>
      <p:cxnSp>
        <p:nvCxnSpPr>
          <p:cNvPr id="121" name="Google Shape;121;p4"/>
          <p:cNvCxnSpPr/>
          <p:nvPr/>
        </p:nvCxnSpPr>
        <p:spPr>
          <a:xfrm>
            <a:off x="2038867" y="958624"/>
            <a:ext cx="2886075" cy="0"/>
          </a:xfrm>
          <a:prstGeom prst="straightConnector1">
            <a:avLst/>
          </a:prstGeom>
          <a:noFill/>
          <a:ln w="15875" cap="flat" cmpd="sng">
            <a:solidFill>
              <a:srgbClr val="E36C09"/>
            </a:solidFill>
            <a:prstDash val="solid"/>
            <a:round/>
            <a:headEnd type="none" w="sm" len="sm"/>
            <a:tailEnd type="none" w="sm" len="sm"/>
          </a:ln>
        </p:spPr>
      </p:cxnSp>
      <p:pic>
        <p:nvPicPr>
          <p:cNvPr id="122" name="Google Shape;122;p4"/>
          <p:cNvPicPr preferRelativeResize="0"/>
          <p:nvPr/>
        </p:nvPicPr>
        <p:blipFill>
          <a:blip r:embed="rId3">
            <a:alphaModFix/>
          </a:blip>
          <a:stretch>
            <a:fillRect/>
          </a:stretch>
        </p:blipFill>
        <p:spPr>
          <a:xfrm>
            <a:off x="430438" y="450013"/>
            <a:ext cx="1400175" cy="1419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p:nvPr/>
        </p:nvSpPr>
        <p:spPr>
          <a:xfrm>
            <a:off x="1470269" y="805253"/>
            <a:ext cx="8237537" cy="13239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000" b="0" i="0" u="none" strike="noStrike" cap="none" dirty="0">
                <a:solidFill>
                  <a:srgbClr val="E36C09"/>
                </a:solidFill>
                <a:latin typeface="Calibri"/>
                <a:ea typeface="Calibri"/>
                <a:cs typeface="Calibri"/>
                <a:sym typeface="Calibri"/>
              </a:rPr>
              <a:t>El ordenador</a:t>
            </a:r>
            <a:endParaRPr dirty="0"/>
          </a:p>
        </p:txBody>
      </p:sp>
      <p:sp>
        <p:nvSpPr>
          <p:cNvPr id="119" name="Google Shape;119;p4"/>
          <p:cNvSpPr txBox="1"/>
          <p:nvPr/>
        </p:nvSpPr>
        <p:spPr>
          <a:xfrm>
            <a:off x="1991796" y="57068"/>
            <a:ext cx="5113337" cy="922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s-ES" sz="1800" b="0" i="0" u="none" strike="noStrike" cap="none" dirty="0">
                <a:solidFill>
                  <a:schemeClr val="dk1"/>
                </a:solidFill>
                <a:latin typeface="Arial"/>
                <a:ea typeface="Arial"/>
                <a:cs typeface="Arial"/>
                <a:sym typeface="Arial"/>
              </a:rPr>
              <a:t>Programa Centros Digitales:</a:t>
            </a:r>
            <a:endParaRPr dirty="0"/>
          </a:p>
          <a:p>
            <a:pPr marL="0" marR="0" lvl="0" indent="0" algn="l" rtl="0">
              <a:spcBef>
                <a:spcPts val="0"/>
              </a:spcBef>
              <a:spcAft>
                <a:spcPts val="0"/>
              </a:spcAft>
              <a:buClr>
                <a:schemeClr val="dk1"/>
              </a:buClr>
              <a:buSzPts val="1800"/>
              <a:buFont typeface="Arial"/>
              <a:buNone/>
            </a:pPr>
            <a:r>
              <a:rPr lang="es-ES" sz="1800" b="0" i="0" u="none" strike="noStrike" cap="none" dirty="0">
                <a:solidFill>
                  <a:schemeClr val="dk1"/>
                </a:solidFill>
                <a:latin typeface="Arial"/>
                <a:ea typeface="Arial"/>
                <a:cs typeface="Arial"/>
                <a:sym typeface="Arial"/>
              </a:rPr>
              <a:t>Modalidad Avanzada</a:t>
            </a:r>
            <a:endParaRPr dirty="0"/>
          </a:p>
        </p:txBody>
      </p:sp>
      <p:cxnSp>
        <p:nvCxnSpPr>
          <p:cNvPr id="120" name="Google Shape;120;p4"/>
          <p:cNvCxnSpPr/>
          <p:nvPr/>
        </p:nvCxnSpPr>
        <p:spPr>
          <a:xfrm>
            <a:off x="2045217" y="314099"/>
            <a:ext cx="2879725" cy="0"/>
          </a:xfrm>
          <a:prstGeom prst="straightConnector1">
            <a:avLst/>
          </a:prstGeom>
          <a:noFill/>
          <a:ln w="50800" cap="flat" cmpd="sng">
            <a:solidFill>
              <a:srgbClr val="E36C09"/>
            </a:solidFill>
            <a:prstDash val="solid"/>
            <a:round/>
            <a:headEnd type="none" w="sm" len="sm"/>
            <a:tailEnd type="none" w="sm" len="sm"/>
          </a:ln>
        </p:spPr>
      </p:cxnSp>
      <p:cxnSp>
        <p:nvCxnSpPr>
          <p:cNvPr id="121" name="Google Shape;121;p4"/>
          <p:cNvCxnSpPr/>
          <p:nvPr/>
        </p:nvCxnSpPr>
        <p:spPr>
          <a:xfrm>
            <a:off x="2038867" y="958624"/>
            <a:ext cx="2886075" cy="0"/>
          </a:xfrm>
          <a:prstGeom prst="straightConnector1">
            <a:avLst/>
          </a:prstGeom>
          <a:noFill/>
          <a:ln w="15875" cap="flat" cmpd="sng">
            <a:solidFill>
              <a:srgbClr val="E36C09"/>
            </a:solidFill>
            <a:prstDash val="solid"/>
            <a:round/>
            <a:headEnd type="none" w="sm" len="sm"/>
            <a:tailEnd type="none" w="sm" len="sm"/>
          </a:ln>
        </p:spPr>
      </p:cxnSp>
      <p:pic>
        <p:nvPicPr>
          <p:cNvPr id="122" name="Google Shape;122;p4"/>
          <p:cNvPicPr preferRelativeResize="0"/>
          <p:nvPr/>
        </p:nvPicPr>
        <p:blipFill>
          <a:blip r:embed="rId3">
            <a:alphaModFix/>
          </a:blip>
          <a:stretch>
            <a:fillRect/>
          </a:stretch>
        </p:blipFill>
        <p:spPr>
          <a:xfrm>
            <a:off x="430438" y="450013"/>
            <a:ext cx="1400175" cy="1419225"/>
          </a:xfrm>
          <a:prstGeom prst="rect">
            <a:avLst/>
          </a:prstGeom>
          <a:noFill/>
          <a:ln>
            <a:noFill/>
          </a:ln>
        </p:spPr>
      </p:pic>
      <p:sp>
        <p:nvSpPr>
          <p:cNvPr id="5" name="CuadroTexto 4">
            <a:extLst>
              <a:ext uri="{FF2B5EF4-FFF2-40B4-BE49-F238E27FC236}">
                <a16:creationId xmlns:a16="http://schemas.microsoft.com/office/drawing/2014/main" id="{3909CE90-4666-E2FF-C7ED-E4C86D8A19AE}"/>
              </a:ext>
            </a:extLst>
          </p:cNvPr>
          <p:cNvSpPr txBox="1"/>
          <p:nvPr/>
        </p:nvSpPr>
        <p:spPr>
          <a:xfrm>
            <a:off x="158620" y="2413338"/>
            <a:ext cx="8640147" cy="3970318"/>
          </a:xfrm>
          <a:prstGeom prst="rect">
            <a:avLst/>
          </a:prstGeom>
          <a:noFill/>
        </p:spPr>
        <p:txBody>
          <a:bodyPr wrap="square">
            <a:spAutoFit/>
          </a:bodyPr>
          <a:lstStyle/>
          <a:p>
            <a:r>
              <a:rPr lang="es-ES" sz="2800" dirty="0"/>
              <a:t>A los alumnos de nueva incorporación, se les recuerda que deben traer su propio equipo informático que tenga unas características mínimas recomendadas que puede encontrar en web del centro en la sección de Enseñanza Digital. </a:t>
            </a:r>
          </a:p>
          <a:p>
            <a:endParaRPr lang="es-ES" sz="2800" dirty="0"/>
          </a:p>
          <a:p>
            <a:r>
              <a:rPr lang="es-ES" sz="2800" dirty="0"/>
              <a:t>No traer un equipo con los requisitos mínimos puede suponer la imposibilidad de visualizar los libros digitales, no siendo responsable el centro educativo.</a:t>
            </a:r>
          </a:p>
        </p:txBody>
      </p:sp>
    </p:spTree>
    <p:extLst>
      <p:ext uri="{BB962C8B-B14F-4D97-AF65-F5344CB8AC3E}">
        <p14:creationId xmlns:p14="http://schemas.microsoft.com/office/powerpoint/2010/main" val="68686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a:solidFill>
                  <a:srgbClr val="E36C09"/>
                </a:solidFill>
                <a:latin typeface="Calibri"/>
                <a:ea typeface="Calibri"/>
                <a:cs typeface="Calibri"/>
                <a:sym typeface="Calibri"/>
              </a:rPr>
              <a:t>El ordenador</a:t>
            </a:r>
            <a:endParaRPr/>
          </a:p>
        </p:txBody>
      </p:sp>
      <p:sp>
        <p:nvSpPr>
          <p:cNvPr id="128" name="Google Shape;128;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04040"/>
              </a:buClr>
              <a:buSzPts val="3200"/>
              <a:buChar char="•"/>
            </a:pPr>
            <a:r>
              <a:rPr lang="es-ES" dirty="0">
                <a:solidFill>
                  <a:srgbClr val="404040"/>
                </a:solidFill>
                <a:latin typeface="Lato"/>
                <a:ea typeface="Lato"/>
                <a:cs typeface="Lato"/>
                <a:sym typeface="Lato"/>
              </a:rPr>
              <a:t>El Centro ofrece una </a:t>
            </a:r>
            <a:r>
              <a:rPr lang="es-ES" b="1" dirty="0">
                <a:solidFill>
                  <a:srgbClr val="404040"/>
                </a:solidFill>
                <a:latin typeface="Lato"/>
                <a:ea typeface="Lato"/>
                <a:cs typeface="Lato"/>
                <a:sym typeface="Lato"/>
              </a:rPr>
              <a:t>oferta de ordenadores educativos </a:t>
            </a:r>
            <a:r>
              <a:rPr lang="es-ES" b="1" u="sng" dirty="0">
                <a:solidFill>
                  <a:srgbClr val="E96656"/>
                </a:solidFill>
                <a:latin typeface="Arial"/>
                <a:ea typeface="Lato"/>
                <a:cs typeface="Arial"/>
                <a:sym typeface="Arial"/>
              </a:rPr>
              <a:t>LENOVO</a:t>
            </a:r>
            <a:endParaRPr dirty="0"/>
          </a:p>
          <a:p>
            <a:pPr marL="342900" lvl="0" indent="-139700" algn="l" rtl="0">
              <a:spcBef>
                <a:spcPts val="640"/>
              </a:spcBef>
              <a:spcAft>
                <a:spcPts val="0"/>
              </a:spcAft>
              <a:buClr>
                <a:schemeClr val="dk1"/>
              </a:buClr>
              <a:buSzPts val="3200"/>
              <a:buNone/>
            </a:pPr>
            <a:endParaRPr dirty="0"/>
          </a:p>
        </p:txBody>
      </p:sp>
      <p:pic>
        <p:nvPicPr>
          <p:cNvPr id="130" name="Google Shape;130;p5"/>
          <p:cNvPicPr preferRelativeResize="0"/>
          <p:nvPr/>
        </p:nvPicPr>
        <p:blipFill>
          <a:blip r:embed="rId3">
            <a:alphaModFix/>
          </a:blip>
          <a:stretch>
            <a:fillRect/>
          </a:stretch>
        </p:blipFill>
        <p:spPr>
          <a:xfrm>
            <a:off x="330713" y="136525"/>
            <a:ext cx="1400175" cy="1419225"/>
          </a:xfrm>
          <a:prstGeom prst="rect">
            <a:avLst/>
          </a:prstGeom>
          <a:noFill/>
          <a:ln>
            <a:noFill/>
          </a:ln>
        </p:spPr>
      </p:pic>
      <p:sp>
        <p:nvSpPr>
          <p:cNvPr id="131" name="Google Shape;131;p5"/>
          <p:cNvSpPr txBox="1"/>
          <p:nvPr/>
        </p:nvSpPr>
        <p:spPr>
          <a:xfrm>
            <a:off x="5628188" y="5631400"/>
            <a:ext cx="5113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Programa Centros Digitales:</a:t>
            </a:r>
            <a:endParaRPr/>
          </a:p>
          <a:p>
            <a:pPr marL="0" marR="0" lvl="0" indent="0" algn="l" rtl="0">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Modalidad Avanzada</a:t>
            </a:r>
            <a:endParaRPr/>
          </a:p>
        </p:txBody>
      </p:sp>
      <p:pic>
        <p:nvPicPr>
          <p:cNvPr id="3" name="Imagen 2">
            <a:extLst>
              <a:ext uri="{FF2B5EF4-FFF2-40B4-BE49-F238E27FC236}">
                <a16:creationId xmlns:a16="http://schemas.microsoft.com/office/drawing/2014/main" id="{EBE0802E-E6F0-0E6D-933F-6B5EABB5E8E7}"/>
              </a:ext>
            </a:extLst>
          </p:cNvPr>
          <p:cNvPicPr>
            <a:picLocks noChangeAspect="1"/>
          </p:cNvPicPr>
          <p:nvPr/>
        </p:nvPicPr>
        <p:blipFill>
          <a:blip r:embed="rId4"/>
          <a:stretch>
            <a:fillRect/>
          </a:stretch>
        </p:blipFill>
        <p:spPr>
          <a:xfrm>
            <a:off x="700203" y="2705391"/>
            <a:ext cx="5635283" cy="31450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1988862" y="412750"/>
            <a:ext cx="70489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dirty="0"/>
              <a:t>Correos gratuitos y oficiales de la Consejería de Educación</a:t>
            </a:r>
            <a:endParaRPr dirty="0"/>
          </a:p>
        </p:txBody>
      </p:sp>
      <p:sp>
        <p:nvSpPr>
          <p:cNvPr id="144" name="Google Shape;144;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s-ES" dirty="0"/>
              <a:t>GMAIL: www.gmail.com</a:t>
            </a:r>
            <a:endParaRPr dirty="0"/>
          </a:p>
          <a:p>
            <a:pPr marL="0" lvl="0" indent="0" algn="l" rtl="0">
              <a:spcBef>
                <a:spcPts val="640"/>
              </a:spcBef>
              <a:spcAft>
                <a:spcPts val="0"/>
              </a:spcAft>
              <a:buClr>
                <a:schemeClr val="dk1"/>
              </a:buClr>
              <a:buSzPts val="3200"/>
              <a:buNone/>
            </a:pPr>
            <a:r>
              <a:rPr lang="es-ES" u="sng" dirty="0">
                <a:solidFill>
                  <a:schemeClr val="hlink"/>
                </a:solidFill>
                <a:hlinkClick r:id="rId3"/>
              </a:rPr>
              <a:t>12345678@alu.murciaeduca.es</a:t>
            </a:r>
            <a:r>
              <a:rPr lang="es-ES" dirty="0"/>
              <a:t> </a:t>
            </a:r>
            <a:endParaRPr dirty="0"/>
          </a:p>
          <a:p>
            <a:pPr marL="0" lvl="0" indent="0" algn="l" rtl="0">
              <a:spcBef>
                <a:spcPts val="640"/>
              </a:spcBef>
              <a:spcAft>
                <a:spcPts val="0"/>
              </a:spcAft>
              <a:buClr>
                <a:schemeClr val="dk1"/>
              </a:buClr>
              <a:buSzPts val="3200"/>
              <a:buNone/>
            </a:pPr>
            <a:endParaRPr dirty="0"/>
          </a:p>
          <a:p>
            <a:pPr marL="342900" lvl="0" indent="-342900" algn="l" rtl="0">
              <a:spcBef>
                <a:spcPts val="640"/>
              </a:spcBef>
              <a:spcAft>
                <a:spcPts val="0"/>
              </a:spcAft>
              <a:buClr>
                <a:schemeClr val="dk1"/>
              </a:buClr>
              <a:buSzPts val="3200"/>
              <a:buChar char="•"/>
            </a:pPr>
            <a:r>
              <a:rPr lang="es-ES" dirty="0"/>
              <a:t>Microsoft 365: www.office.com</a:t>
            </a:r>
            <a:endParaRPr dirty="0"/>
          </a:p>
          <a:p>
            <a:pPr marL="0" lvl="0" indent="0" algn="l" rtl="0">
              <a:spcBef>
                <a:spcPts val="640"/>
              </a:spcBef>
              <a:spcAft>
                <a:spcPts val="0"/>
              </a:spcAft>
              <a:buClr>
                <a:srgbClr val="666666"/>
              </a:buClr>
              <a:buSzPts val="3200"/>
              <a:buNone/>
            </a:pPr>
            <a:r>
              <a:rPr lang="es-ES" i="0" u="sng" dirty="0">
                <a:solidFill>
                  <a:srgbClr val="666666"/>
                </a:solidFill>
                <a:latin typeface="Roboto"/>
                <a:ea typeface="Roboto"/>
                <a:cs typeface="Roboto"/>
                <a:sym typeface="Roboto"/>
                <a:hlinkClick r:id="rId4">
                  <a:extLst>
                    <a:ext uri="{A12FA001-AC4F-418D-AE19-62706E023703}">
                      <ahyp:hlinkClr xmlns:ahyp="http://schemas.microsoft.com/office/drawing/2018/hyperlinkcolor" val="tx"/>
                    </a:ext>
                  </a:extLst>
                </a:hlinkClick>
              </a:rPr>
              <a:t>12345678@alu365.</a:t>
            </a:r>
            <a:r>
              <a:rPr lang="es-ES" i="0" u="sng" dirty="0">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murciaeduca</a:t>
            </a:r>
            <a:r>
              <a:rPr lang="es-ES" i="0" u="sng" dirty="0">
                <a:solidFill>
                  <a:srgbClr val="666666"/>
                </a:solidFill>
                <a:latin typeface="Roboto"/>
                <a:ea typeface="Roboto"/>
                <a:cs typeface="Roboto"/>
                <a:sym typeface="Roboto"/>
                <a:hlinkClick r:id="rId4">
                  <a:extLst>
                    <a:ext uri="{A12FA001-AC4F-418D-AE19-62706E023703}">
                      <ahyp:hlinkClr xmlns:ahyp="http://schemas.microsoft.com/office/drawing/2018/hyperlinkcolor" val="tx"/>
                    </a:ext>
                  </a:extLst>
                </a:hlinkClick>
              </a:rPr>
              <a:t>.</a:t>
            </a:r>
            <a:r>
              <a:rPr lang="es-ES" i="0" u="sng" dirty="0">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es</a:t>
            </a:r>
            <a:endParaRPr i="0" dirty="0">
              <a:solidFill>
                <a:srgbClr val="767676"/>
              </a:solidFill>
              <a:latin typeface="Roboto"/>
              <a:ea typeface="Roboto"/>
              <a:cs typeface="Roboto"/>
              <a:sym typeface="Roboto"/>
            </a:endParaRPr>
          </a:p>
          <a:p>
            <a:pPr marL="0" lvl="0" indent="0" algn="l" rtl="0">
              <a:spcBef>
                <a:spcPts val="640"/>
              </a:spcBef>
              <a:spcAft>
                <a:spcPts val="0"/>
              </a:spcAft>
              <a:buClr>
                <a:schemeClr val="dk1"/>
              </a:buClr>
              <a:buSzPts val="3200"/>
              <a:buNone/>
            </a:pPr>
            <a:endParaRPr b="1" dirty="0">
              <a:solidFill>
                <a:srgbClr val="767676"/>
              </a:solidFill>
              <a:latin typeface="Roboto"/>
              <a:ea typeface="Roboto"/>
              <a:cs typeface="Roboto"/>
              <a:sym typeface="Roboto"/>
            </a:endParaRPr>
          </a:p>
          <a:p>
            <a:pPr marL="0" lvl="0" indent="0" algn="l" rtl="0">
              <a:spcBef>
                <a:spcPts val="640"/>
              </a:spcBef>
              <a:spcAft>
                <a:spcPts val="0"/>
              </a:spcAft>
              <a:buClr>
                <a:srgbClr val="767676"/>
              </a:buClr>
              <a:buSzPts val="3200"/>
              <a:buNone/>
            </a:pPr>
            <a:r>
              <a:rPr lang="es-ES" b="1" dirty="0">
                <a:solidFill>
                  <a:srgbClr val="767676"/>
                </a:solidFill>
                <a:latin typeface="Roboto"/>
                <a:ea typeface="Roboto"/>
                <a:cs typeface="Roboto"/>
                <a:sym typeface="Roboto"/>
              </a:rPr>
              <a:t>Los alumnos disponen de herramientas ofimáticas online gratuitas .</a:t>
            </a:r>
            <a:endParaRPr/>
          </a:p>
          <a:p>
            <a:pPr marL="0" lvl="0" indent="0" algn="l" rtl="0">
              <a:spcBef>
                <a:spcPts val="640"/>
              </a:spcBef>
              <a:spcAft>
                <a:spcPts val="0"/>
              </a:spcAft>
              <a:buClr>
                <a:schemeClr val="dk1"/>
              </a:buClr>
              <a:buSzPts val="3200"/>
              <a:buNone/>
            </a:pPr>
            <a:endParaRPr/>
          </a:p>
        </p:txBody>
      </p:sp>
      <p:pic>
        <p:nvPicPr>
          <p:cNvPr id="145" name="Google Shape;145;p7"/>
          <p:cNvPicPr preferRelativeResize="0"/>
          <p:nvPr/>
        </p:nvPicPr>
        <p:blipFill>
          <a:blip r:embed="rId5">
            <a:alphaModFix/>
          </a:blip>
          <a:stretch>
            <a:fillRect/>
          </a:stretch>
        </p:blipFill>
        <p:spPr>
          <a:xfrm>
            <a:off x="106238" y="136525"/>
            <a:ext cx="1400175" cy="1419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ES"/>
              <a:t>¿Cómo saber el NRE y la contraseña?</a:t>
            </a:r>
            <a:endParaRPr/>
          </a:p>
        </p:txBody>
      </p:sp>
      <p:sp>
        <p:nvSpPr>
          <p:cNvPr id="151" name="Google Shape;151;p8"/>
          <p:cNvSpPr txBox="1">
            <a:spLocks noGrp="1"/>
          </p:cNvSpPr>
          <p:nvPr>
            <p:ph type="body" idx="1"/>
          </p:nvPr>
        </p:nvSpPr>
        <p:spPr>
          <a:xfrm>
            <a:off x="599901" y="1489647"/>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s-ES"/>
              <a:t>MDC Concentra </a:t>
            </a:r>
            <a:endParaRPr/>
          </a:p>
          <a:p>
            <a:pPr marL="0" lvl="0" indent="0" algn="l" rtl="0">
              <a:spcBef>
                <a:spcPts val="640"/>
              </a:spcBef>
              <a:spcAft>
                <a:spcPts val="0"/>
              </a:spcAft>
              <a:buClr>
                <a:schemeClr val="dk1"/>
              </a:buClr>
              <a:buSzPts val="3200"/>
              <a:buNone/>
            </a:pPr>
            <a:br>
              <a:rPr lang="es-ES"/>
            </a:br>
            <a:r>
              <a:rPr lang="es-ES" b="0" i="0" u="sng" cap="none">
                <a:solidFill>
                  <a:srgbClr val="1F1F1F"/>
                </a:solidFill>
                <a:latin typeface="Oswald"/>
                <a:ea typeface="Oswald"/>
                <a:cs typeface="Oswald"/>
                <a:sym typeface="Oswald"/>
                <a:hlinkClick r:id="rId3">
                  <a:extLst>
                    <a:ext uri="{A12FA001-AC4F-418D-AE19-62706E023703}">
                      <ahyp:hlinkClr xmlns:ahyp="http://schemas.microsoft.com/office/drawing/2018/hyperlinkcolor" val="tx"/>
                    </a:ext>
                  </a:extLst>
                </a:hlinkClick>
              </a:rPr>
              <a:t>​¿CÓMO PUEDO SABER CUÁL ES MI NRE?</a:t>
            </a:r>
            <a:endParaRPr b="0" i="0" cap="none">
              <a:solidFill>
                <a:srgbClr val="1F1F1F"/>
              </a:solidFill>
              <a:latin typeface="Oswald"/>
              <a:ea typeface="Oswald"/>
              <a:cs typeface="Oswald"/>
              <a:sym typeface="Oswald"/>
            </a:endParaRPr>
          </a:p>
          <a:p>
            <a:pPr marL="0" lvl="0" indent="0" algn="l" rtl="0">
              <a:spcBef>
                <a:spcPts val="640"/>
              </a:spcBef>
              <a:spcAft>
                <a:spcPts val="0"/>
              </a:spcAft>
              <a:buClr>
                <a:schemeClr val="dk1"/>
              </a:buClr>
              <a:buSzPts val="3200"/>
              <a:buNone/>
            </a:pPr>
            <a:endParaRPr b="0" i="0" cap="none">
              <a:solidFill>
                <a:srgbClr val="1F1F1F"/>
              </a:solidFill>
              <a:latin typeface="Oswald"/>
              <a:ea typeface="Oswald"/>
              <a:cs typeface="Oswald"/>
              <a:sym typeface="Oswald"/>
            </a:endParaRPr>
          </a:p>
          <a:p>
            <a:pPr marL="0" lvl="0" indent="0" algn="l" rtl="0">
              <a:spcBef>
                <a:spcPts val="640"/>
              </a:spcBef>
              <a:spcAft>
                <a:spcPts val="0"/>
              </a:spcAft>
              <a:buClr>
                <a:schemeClr val="dk1"/>
              </a:buClr>
              <a:buSzPts val="3200"/>
              <a:buNone/>
            </a:pPr>
            <a:endParaRPr cap="none">
              <a:solidFill>
                <a:srgbClr val="1F1F1F"/>
              </a:solidFill>
              <a:latin typeface="Oswald"/>
              <a:ea typeface="Oswald"/>
              <a:cs typeface="Oswald"/>
              <a:sym typeface="Oswald"/>
            </a:endParaRPr>
          </a:p>
          <a:p>
            <a:pPr marL="0" lvl="0" indent="0" algn="l" rtl="0">
              <a:spcBef>
                <a:spcPts val="640"/>
              </a:spcBef>
              <a:spcAft>
                <a:spcPts val="0"/>
              </a:spcAft>
              <a:buClr>
                <a:schemeClr val="dk1"/>
              </a:buClr>
              <a:buSzPts val="3200"/>
              <a:buNone/>
            </a:pPr>
            <a:endParaRPr cap="none">
              <a:solidFill>
                <a:srgbClr val="1F1F1F"/>
              </a:solidFill>
              <a:latin typeface="Oswald"/>
              <a:ea typeface="Oswald"/>
              <a:cs typeface="Oswald"/>
              <a:sym typeface="Oswald"/>
            </a:endParaRPr>
          </a:p>
          <a:p>
            <a:pPr marL="0" lvl="0" indent="0" algn="l" rtl="0">
              <a:spcBef>
                <a:spcPts val="640"/>
              </a:spcBef>
              <a:spcAft>
                <a:spcPts val="0"/>
              </a:spcAft>
              <a:buClr>
                <a:schemeClr val="dk1"/>
              </a:buClr>
              <a:buSzPts val="3200"/>
              <a:buNone/>
            </a:pPr>
            <a:endParaRPr cap="none">
              <a:solidFill>
                <a:srgbClr val="1F1F1F"/>
              </a:solidFill>
              <a:latin typeface="Oswald"/>
              <a:ea typeface="Oswald"/>
              <a:cs typeface="Oswald"/>
              <a:sym typeface="Oswald"/>
            </a:endParaRPr>
          </a:p>
          <a:p>
            <a:pPr marL="0" lvl="0" indent="0" algn="l" rtl="0">
              <a:spcBef>
                <a:spcPts val="640"/>
              </a:spcBef>
              <a:spcAft>
                <a:spcPts val="0"/>
              </a:spcAft>
              <a:buClr>
                <a:schemeClr val="dk1"/>
              </a:buClr>
              <a:buSzPts val="3200"/>
              <a:buNone/>
            </a:pPr>
            <a:endParaRPr cap="none">
              <a:solidFill>
                <a:srgbClr val="1F1F1F"/>
              </a:solidFill>
              <a:latin typeface="Oswald"/>
              <a:ea typeface="Oswald"/>
              <a:cs typeface="Oswald"/>
              <a:sym typeface="Oswald"/>
            </a:endParaRPr>
          </a:p>
          <a:p>
            <a:pPr marL="0" lvl="0" indent="0" algn="l" rtl="0">
              <a:spcBef>
                <a:spcPts val="360"/>
              </a:spcBef>
              <a:spcAft>
                <a:spcPts val="0"/>
              </a:spcAft>
              <a:buClr>
                <a:srgbClr val="212121"/>
              </a:buClr>
              <a:buSzPts val="1800"/>
              <a:buNone/>
            </a:pPr>
            <a:r>
              <a:rPr lang="es-ES" sz="1800" b="1" i="0" u="sng">
                <a:solidFill>
                  <a:srgbClr val="21212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¿CÓMO PUEDO MODIFICAR MI CONTRASEÑA DE MURCIAEDUCA?</a:t>
            </a:r>
            <a:r>
              <a:rPr lang="es-ES" sz="1800" b="1" i="0" u="sng" cap="none">
                <a:solidFill>
                  <a:srgbClr val="1F1F1F"/>
                </a:solidFill>
                <a:latin typeface="Oswald"/>
                <a:ea typeface="Oswald"/>
                <a:cs typeface="Oswald"/>
                <a:sym typeface="Oswald"/>
                <a:hlinkClick r:id="rId4">
                  <a:extLst>
                    <a:ext uri="{A12FA001-AC4F-418D-AE19-62706E023703}">
                      <ahyp:hlinkClr xmlns:ahyp="http://schemas.microsoft.com/office/drawing/2018/hyperlinkcolor" val="tx"/>
                    </a:ext>
                  </a:extLst>
                </a:hlinkClick>
              </a:rPr>
              <a:t> </a:t>
            </a:r>
            <a:endParaRPr/>
          </a:p>
        </p:txBody>
      </p:sp>
      <p:pic>
        <p:nvPicPr>
          <p:cNvPr id="152" name="Google Shape;152;p8" descr="Información administrativa | NRE | EOI LORCA - Escuela Oficial de Idiomas"/>
          <p:cNvPicPr preferRelativeResize="0"/>
          <p:nvPr/>
        </p:nvPicPr>
        <p:blipFill rotWithShape="1">
          <a:blip r:embed="rId5">
            <a:alphaModFix/>
          </a:blip>
          <a:srcRect/>
          <a:stretch/>
        </p:blipFill>
        <p:spPr>
          <a:xfrm>
            <a:off x="4722976" y="3699448"/>
            <a:ext cx="2733675" cy="1676400"/>
          </a:xfrm>
          <a:prstGeom prst="rect">
            <a:avLst/>
          </a:prstGeom>
          <a:noFill/>
          <a:ln>
            <a:noFill/>
          </a:ln>
        </p:spPr>
      </p:pic>
      <p:pic>
        <p:nvPicPr>
          <p:cNvPr id="153" name="Google Shape;153;p8" descr="MIRADOR – INFORMACIÓN IMPORTANTE PARA LAS FAMILIAS - Trabajamos para ser el  mejor instituto en San Pedro del Pinatar"/>
          <p:cNvPicPr preferRelativeResize="0"/>
          <p:nvPr/>
        </p:nvPicPr>
        <p:blipFill rotWithShape="1">
          <a:blip r:embed="rId6">
            <a:alphaModFix/>
          </a:blip>
          <a:srcRect/>
          <a:stretch/>
        </p:blipFill>
        <p:spPr>
          <a:xfrm>
            <a:off x="1403648" y="3140968"/>
            <a:ext cx="1781175" cy="2571750"/>
          </a:xfrm>
          <a:prstGeom prst="rect">
            <a:avLst/>
          </a:prstGeom>
          <a:noFill/>
          <a:ln>
            <a:noFill/>
          </a:ln>
        </p:spPr>
      </p:pic>
      <p:pic>
        <p:nvPicPr>
          <p:cNvPr id="154" name="Google Shape;154;p8"/>
          <p:cNvPicPr preferRelativeResize="0"/>
          <p:nvPr/>
        </p:nvPicPr>
        <p:blipFill>
          <a:blip r:embed="rId7">
            <a:alphaModFix/>
          </a:blip>
          <a:stretch>
            <a:fillRect/>
          </a:stretch>
        </p:blipFill>
        <p:spPr>
          <a:xfrm>
            <a:off x="131188" y="136525"/>
            <a:ext cx="1400175" cy="1419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60" name="Google Shape;160;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767676"/>
              </a:buClr>
              <a:buSzPts val="3200"/>
              <a:buChar char="•"/>
            </a:pPr>
            <a:r>
              <a:rPr lang="es-ES" b="1">
                <a:solidFill>
                  <a:srgbClr val="767676"/>
                </a:solidFill>
                <a:latin typeface="Roboto"/>
                <a:ea typeface="Roboto"/>
                <a:cs typeface="Roboto"/>
                <a:sym typeface="Roboto"/>
              </a:rPr>
              <a:t>Es obligatorio que se den de alta en las plataformas educativas con el correo</a:t>
            </a:r>
            <a:endParaRPr/>
          </a:p>
          <a:p>
            <a:pPr marL="0" lvl="0" indent="0" algn="l" rtl="0">
              <a:spcBef>
                <a:spcPts val="640"/>
              </a:spcBef>
              <a:spcAft>
                <a:spcPts val="0"/>
              </a:spcAft>
              <a:buClr>
                <a:schemeClr val="dk1"/>
              </a:buClr>
              <a:buSzPts val="3200"/>
              <a:buNone/>
            </a:pPr>
            <a:endParaRPr b="1">
              <a:solidFill>
                <a:srgbClr val="767676"/>
              </a:solidFill>
              <a:latin typeface="Roboto"/>
              <a:ea typeface="Roboto"/>
              <a:cs typeface="Roboto"/>
              <a:sym typeface="Roboto"/>
            </a:endParaRPr>
          </a:p>
          <a:p>
            <a:pPr marL="342900" lvl="0" indent="-342900" algn="l" rtl="0">
              <a:spcBef>
                <a:spcPts val="640"/>
              </a:spcBef>
              <a:spcAft>
                <a:spcPts val="0"/>
              </a:spcAft>
              <a:buClr>
                <a:schemeClr val="dk1"/>
              </a:buClr>
              <a:buSzPts val="3200"/>
              <a:buChar char="•"/>
            </a:pPr>
            <a:r>
              <a:rPr lang="es-ES"/>
              <a:t>GMAIL: www.gmail.com</a:t>
            </a:r>
            <a:endParaRPr/>
          </a:p>
          <a:p>
            <a:pPr marL="0" lvl="0" indent="0" algn="l" rtl="0">
              <a:spcBef>
                <a:spcPts val="640"/>
              </a:spcBef>
              <a:spcAft>
                <a:spcPts val="0"/>
              </a:spcAft>
              <a:buClr>
                <a:schemeClr val="dk1"/>
              </a:buClr>
              <a:buSzPts val="3200"/>
              <a:buNone/>
            </a:pPr>
            <a:r>
              <a:rPr lang="es-ES" u="sng">
                <a:solidFill>
                  <a:schemeClr val="hlink"/>
                </a:solidFill>
                <a:hlinkClick r:id="rId3"/>
              </a:rPr>
              <a:t>12345678@alu.murciaeduca.es</a:t>
            </a:r>
            <a:r>
              <a:rPr lang="es-ES"/>
              <a:t> </a:t>
            </a:r>
            <a:endParaRPr/>
          </a:p>
          <a:p>
            <a:pPr marL="342900" lvl="0" indent="-139700" algn="l" rtl="0">
              <a:spcBef>
                <a:spcPts val="640"/>
              </a:spcBef>
              <a:spcAft>
                <a:spcPts val="0"/>
              </a:spcAft>
              <a:buClr>
                <a:schemeClr val="dk1"/>
              </a:buClr>
              <a:buSzPts val="3200"/>
              <a:buNone/>
            </a:pPr>
            <a:endParaRPr b="1">
              <a:solidFill>
                <a:srgbClr val="767676"/>
              </a:solidFill>
              <a:latin typeface="Roboto"/>
              <a:ea typeface="Roboto"/>
              <a:cs typeface="Roboto"/>
              <a:sym typeface="Roboto"/>
            </a:endParaRPr>
          </a:p>
          <a:p>
            <a:pPr marL="342900" lvl="0" indent="-139700" algn="l" rtl="0">
              <a:spcBef>
                <a:spcPts val="640"/>
              </a:spcBef>
              <a:spcAft>
                <a:spcPts val="0"/>
              </a:spcAft>
              <a:buClr>
                <a:schemeClr val="dk1"/>
              </a:buClr>
              <a:buSzPts val="3200"/>
              <a:buNone/>
            </a:pPr>
            <a:endParaRPr/>
          </a:p>
        </p:txBody>
      </p:sp>
      <p:pic>
        <p:nvPicPr>
          <p:cNvPr id="161" name="Google Shape;161;p9"/>
          <p:cNvPicPr preferRelativeResize="0"/>
          <p:nvPr/>
        </p:nvPicPr>
        <p:blipFill>
          <a:blip r:embed="rId4">
            <a:alphaModFix/>
          </a:blip>
          <a:stretch>
            <a:fillRect/>
          </a:stretch>
        </p:blipFill>
        <p:spPr>
          <a:xfrm>
            <a:off x="305763" y="136525"/>
            <a:ext cx="1400175" cy="1419225"/>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882</Words>
  <Application>Microsoft Office PowerPoint</Application>
  <PresentationFormat>Presentación en pantalla (4:3)</PresentationFormat>
  <Paragraphs>143</Paragraphs>
  <Slides>21</Slides>
  <Notes>21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Calibri</vt:lpstr>
      <vt:lpstr>Open Sans</vt:lpstr>
      <vt:lpstr>Arial MT</vt:lpstr>
      <vt:lpstr>Courier New</vt:lpstr>
      <vt:lpstr>Roboto</vt:lpstr>
      <vt:lpstr>Arial</vt:lpstr>
      <vt:lpstr>Oswald</vt:lpstr>
      <vt:lpstr>Lato</vt:lpstr>
      <vt:lpstr>Tema de Office</vt:lpstr>
      <vt:lpstr>Bienvenidos/as</vt:lpstr>
      <vt:lpstr>Presentación de PowerPoint</vt:lpstr>
      <vt:lpstr>Presentación de PowerPoint</vt:lpstr>
      <vt:lpstr>Presentación de PowerPoint</vt:lpstr>
      <vt:lpstr>Presentación de PowerPoint</vt:lpstr>
      <vt:lpstr>El ordenador</vt:lpstr>
      <vt:lpstr>Correos gratuitos y oficiales de la Consejería de Educación</vt:lpstr>
      <vt:lpstr>¿Cómo saber el NRE y la contraseña?</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vt:lpstr>
      <vt:lpstr>Recomendaciones</vt:lpstr>
      <vt:lpstr>Recomendaciones</vt:lpstr>
      <vt:lpstr>Recomendaciones</vt:lpstr>
      <vt:lpstr>Recomendaciones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dc:title>
  <dc:creator>JEFATURA</dc:creator>
  <cp:lastModifiedBy>FRANCISCO MIRAS</cp:lastModifiedBy>
  <cp:revision>6</cp:revision>
  <dcterms:created xsi:type="dcterms:W3CDTF">2018-09-09T17:19:35Z</dcterms:created>
  <dcterms:modified xsi:type="dcterms:W3CDTF">2023-09-06T07:49:18Z</dcterms:modified>
</cp:coreProperties>
</file>